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55"/>
  </p:notesMasterIdLst>
  <p:sldIdLst>
    <p:sldId id="256" r:id="rId2"/>
    <p:sldId id="267" r:id="rId3"/>
    <p:sldId id="268" r:id="rId4"/>
    <p:sldId id="269" r:id="rId5"/>
    <p:sldId id="257" r:id="rId6"/>
    <p:sldId id="285" r:id="rId7"/>
    <p:sldId id="258" r:id="rId8"/>
    <p:sldId id="259" r:id="rId9"/>
    <p:sldId id="265" r:id="rId10"/>
    <p:sldId id="260" r:id="rId11"/>
    <p:sldId id="261" r:id="rId12"/>
    <p:sldId id="263" r:id="rId13"/>
    <p:sldId id="264" r:id="rId14"/>
    <p:sldId id="283" r:id="rId15"/>
    <p:sldId id="262" r:id="rId16"/>
    <p:sldId id="270" r:id="rId17"/>
    <p:sldId id="272" r:id="rId18"/>
    <p:sldId id="273" r:id="rId19"/>
    <p:sldId id="274" r:id="rId20"/>
    <p:sldId id="276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271" r:id="rId46"/>
    <p:sldId id="266" r:id="rId47"/>
    <p:sldId id="278" r:id="rId48"/>
    <p:sldId id="277" r:id="rId49"/>
    <p:sldId id="279" r:id="rId50"/>
    <p:sldId id="280" r:id="rId51"/>
    <p:sldId id="281" r:id="rId52"/>
    <p:sldId id="282" r:id="rId53"/>
    <p:sldId id="284" r:id="rId54"/>
  </p:sldIdLst>
  <p:sldSz cx="9144000" cy="6858000" type="screen4x3"/>
  <p:notesSz cx="6858000" cy="9144000"/>
  <p:custDataLst>
    <p:tags r:id="rId56"/>
  </p:custDataLst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D71F"/>
    <a:srgbClr val="0000FF"/>
    <a:srgbClr val="FFFF00"/>
    <a:srgbClr val="91C6F7"/>
    <a:srgbClr val="919E62"/>
    <a:srgbClr val="FF9933"/>
    <a:srgbClr val="FFFF66"/>
    <a:srgbClr val="99FFCC"/>
    <a:srgbClr val="F4FF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83" autoAdjust="0"/>
    <p:restoredTop sz="88972" autoAdjust="0"/>
  </p:normalViewPr>
  <p:slideViewPr>
    <p:cSldViewPr>
      <p:cViewPr varScale="1">
        <p:scale>
          <a:sx n="67" d="100"/>
          <a:sy n="67" d="100"/>
        </p:scale>
        <p:origin x="1234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57" d="100"/>
          <a:sy n="57" d="100"/>
        </p:scale>
        <p:origin x="3259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4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4" Type="http://schemas.openxmlformats.org/officeDocument/2006/relationships/image" Target="../media/image28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27.wmf"/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36535-D84F-4C41-A24B-552BB629B9B7}" type="datetimeFigureOut">
              <a:rPr lang="ru-RU" smtClean="0"/>
              <a:t>11.05.2022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r>
              <a:rPr lang="ru-RU" dirty="0"/>
              <a:t>можно</a:t>
            </a:r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391DF7-DA93-480F-AF5D-F503AC8221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2222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009739-39D0-4A54-B553-244DD27CCA3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2856BF-F7F6-4155-A090-B3E702740FE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8198-DC06-4660-9838-40A6FF47E67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3A9713-6D82-4E78-895F-6AD8F72333E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3C4993-1A94-4D30-9CEB-477D2DF7669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18B26-ED72-4A54-B6EF-18A4814EF8F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9C379E-3435-4734-8336-BC1CFF9B8B3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6A1ABB-6F39-41BF-8AEE-6F5FE28116B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3550F9-6C76-47C8-8E1C-2242EC25520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07499C-ABDA-436C-BD30-7A694B9B777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с одним вырезанным скругленным углом 4"/>
          <p:cNvSpPr/>
          <p:nvPr/>
        </p:nvSpPr>
        <p:spPr>
          <a:xfrm rot="420000" flipV="1">
            <a:off x="3165475" y="1108075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Прямоугольный треугольник 5"/>
          <p:cNvSpPr/>
          <p:nvPr/>
        </p:nvSpPr>
        <p:spPr>
          <a:xfrm rot="420000" flipV="1">
            <a:off x="8004175" y="5359400"/>
            <a:ext cx="155575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Полилиния 6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Полилиния 7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ru-RU" noProof="0"/>
              <a:t>Вставка рисунка</a:t>
            </a:r>
            <a:endParaRPr lang="en-US" noProof="0" dirty="0"/>
          </a:p>
        </p:txBody>
      </p:sp>
      <p:sp>
        <p:nvSpPr>
          <p:cNvPr id="9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1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BD3D2F-3BD9-446F-9365-7EB2A8481D4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Полилиния 7"/>
          <p:cNvSpPr>
            <a:spLocks/>
          </p:cNvSpPr>
          <p:nvPr/>
        </p:nvSpPr>
        <p:spPr bwMode="auto">
          <a:xfrm>
            <a:off x="4381500" y="-7938"/>
            <a:ext cx="47625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28" name="Заголовок 8"/>
          <p:cNvSpPr>
            <a:spLocks noGrp="1"/>
          </p:cNvSpPr>
          <p:nvPr>
            <p:ph type="title"/>
          </p:nvPr>
        </p:nvSpPr>
        <p:spPr bwMode="auto">
          <a:xfrm>
            <a:off x="457200" y="7048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029" name="Текст 29"/>
          <p:cNvSpPr>
            <a:spLocks noGrp="1"/>
          </p:cNvSpPr>
          <p:nvPr>
            <p:ph type="body" idx="1"/>
          </p:nvPr>
        </p:nvSpPr>
        <p:spPr bwMode="auto">
          <a:xfrm>
            <a:off x="457200" y="1935163"/>
            <a:ext cx="8229600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2" name="Нижний колонтитул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489643DB-58E9-48BF-B0DF-1909577A8B8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grpSp>
        <p:nvGrpSpPr>
          <p:cNvPr id="1033" name="Группа 1"/>
          <p:cNvGrpSpPr>
            <a:grpSpLocks/>
          </p:cNvGrpSpPr>
          <p:nvPr/>
        </p:nvGrpSpPr>
        <p:grpSpPr bwMode="auto">
          <a:xfrm>
            <a:off x="-19050" y="203200"/>
            <a:ext cx="9180513" cy="647700"/>
            <a:chOff x="-19045" y="216550"/>
            <a:chExt cx="9180548" cy="649224"/>
          </a:xfrm>
        </p:grpSpPr>
        <p:sp>
          <p:nvSpPr>
            <p:cNvPr id="12" name="Полилиния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" name="Полилиния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0" r:id="rId2"/>
    <p:sldLayoutId id="2147483699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700" r:id="rId9"/>
    <p:sldLayoutId id="2147483696" r:id="rId10"/>
    <p:sldLayoutId id="2147483697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955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2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3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oleObject" Target="../embeddings/oleObject9.bin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12" Type="http://schemas.openxmlformats.org/officeDocument/2006/relationships/image" Target="../media/image19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8.wmf"/><Relationship Id="rId4" Type="http://schemas.openxmlformats.org/officeDocument/2006/relationships/image" Target="../media/image15.wmf"/><Relationship Id="rId9" Type="http://schemas.openxmlformats.org/officeDocument/2006/relationships/oleObject" Target="../embeddings/oleObject7.bin"/><Relationship Id="rId14" Type="http://schemas.openxmlformats.org/officeDocument/2006/relationships/image" Target="../media/image20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24.wmf"/><Relationship Id="rId4" Type="http://schemas.openxmlformats.org/officeDocument/2006/relationships/image" Target="../media/image21.wmf"/><Relationship Id="rId9" Type="http://schemas.openxmlformats.org/officeDocument/2006/relationships/oleObject" Target="../embeddings/oleObject13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28.wmf"/><Relationship Id="rId4" Type="http://schemas.openxmlformats.org/officeDocument/2006/relationships/image" Target="../media/image25.wmf"/><Relationship Id="rId9" Type="http://schemas.openxmlformats.org/officeDocument/2006/relationships/oleObject" Target="../embeddings/oleObject17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29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1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2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33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35.w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36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38.w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41.w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Введение в трассировку лучей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33400" y="3228975"/>
            <a:ext cx="7854950" cy="1752600"/>
          </a:xfrm>
        </p:spPr>
        <p:txBody>
          <a:bodyPr/>
          <a:lstStyle/>
          <a:p>
            <a:pPr marR="0" eaLnBrk="1" hangingPunct="1"/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Достоинства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ru-RU" sz="2800" dirty="0"/>
              <a:t>Возможность работы с более обширным классом геометрических примитивов</a:t>
            </a:r>
          </a:p>
          <a:p>
            <a:pPr lvl="1" eaLnBrk="1" hangingPunct="1"/>
            <a:r>
              <a:rPr lang="ru-RU" dirty="0"/>
              <a:t>Сферы, конусы, цилиндры и другие поверхности, заданные функционально</a:t>
            </a:r>
          </a:p>
          <a:p>
            <a:pPr eaLnBrk="1" hangingPunct="1"/>
            <a:r>
              <a:rPr lang="ru-RU" sz="2800" dirty="0"/>
              <a:t>Точное описание объектов</a:t>
            </a:r>
          </a:p>
          <a:p>
            <a:pPr lvl="1" eaLnBrk="1" hangingPunct="1"/>
            <a:r>
              <a:rPr lang="ru-RU" dirty="0"/>
              <a:t>Гладкие геометрические объекты описываются математически, а не </a:t>
            </a:r>
            <a:r>
              <a:rPr lang="ru-RU" dirty="0" err="1"/>
              <a:t>аппроксимируется</a:t>
            </a:r>
            <a:r>
              <a:rPr lang="ru-RU" dirty="0"/>
              <a:t> полигональными сетками</a:t>
            </a:r>
          </a:p>
          <a:p>
            <a:pPr lvl="1" eaLnBrk="1" hangingPunct="1"/>
            <a:r>
              <a:rPr lang="ru-RU" dirty="0"/>
              <a:t>Вычислительная сложность слабо зависит от сложности сцены</a:t>
            </a:r>
          </a:p>
          <a:p>
            <a:pPr lvl="1" eaLnBrk="1" hangingPunct="1"/>
            <a:r>
              <a:rPr lang="ru-RU" dirty="0"/>
              <a:t>Возможность распараллеливания вычислений</a:t>
            </a:r>
          </a:p>
          <a:p>
            <a:pPr lvl="1" eaLnBrk="1" hangingPunct="1"/>
            <a:r>
              <a:rPr lang="ru-RU" dirty="0"/>
              <a:t>Отсечение невидимых линий и поверхностей происходит автоматически в виду природы алгоритма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764704"/>
            <a:ext cx="7362825" cy="552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Моделирование оптических эффектов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Прослеживание хода лучей по всей поверхности сцены позволяет с легкостью реализовывать эффекты отражения, дифракции и преломления света</a:t>
            </a:r>
          </a:p>
          <a:p>
            <a:pPr eaLnBrk="1" hangingPunct="1"/>
            <a:r>
              <a:rPr lang="ru-RU"/>
              <a:t>Возможность использования абсолютно любых способов задания моделей освещения и материалов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285875"/>
            <a:ext cx="7620000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571500"/>
            <a:ext cx="7620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/>
              <a:t>Высокая фотореалистичность результата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Трассировка лучей позволяет моделировать оптические законы распространения света близко к тому, как это обстоит в реальности</a:t>
            </a:r>
          </a:p>
        </p:txBody>
      </p:sp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7325" y="1458913"/>
            <a:ext cx="8705850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Ray-casting</a:t>
            </a:r>
            <a:endParaRPr lang="ru-RU"/>
          </a:p>
        </p:txBody>
      </p:sp>
      <p:sp>
        <p:nvSpPr>
          <p:cNvPr id="16387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dirty="0"/>
              <a:t>Упрощенная вариация процесса трассировки лучей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Путь прохождения луча прослеживается до ближайшего столкновения с объектом сцены</a:t>
            </a:r>
          </a:p>
          <a:p>
            <a:pPr lvl="1" eaLnBrk="1" hangingPunct="1">
              <a:lnSpc>
                <a:spcPct val="90000"/>
              </a:lnSpc>
            </a:pPr>
            <a:r>
              <a:rPr lang="ru-RU"/>
              <a:t>Затем вычисляется освещенность в точке столкновения с использованием той или иной модели освещения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Не позволяет передать эффекты преломления и тени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ru-RU" dirty="0"/>
              <a:t>Принцип работы </a:t>
            </a:r>
            <a:r>
              <a:rPr lang="en-US" dirty="0"/>
              <a:t>Ray Casting-</a:t>
            </a:r>
            <a:r>
              <a:rPr lang="ru-RU" dirty="0"/>
              <a:t>а</a:t>
            </a:r>
          </a:p>
        </p:txBody>
      </p:sp>
      <p:sp>
        <p:nvSpPr>
          <p:cNvPr id="17411" name="Rectangle 2"/>
          <p:cNvSpPr>
            <a:spLocks noChangeArrowheads="1"/>
          </p:cNvSpPr>
          <p:nvPr/>
        </p:nvSpPr>
        <p:spPr bwMode="auto">
          <a:xfrm>
            <a:off x="3419475" y="2781300"/>
            <a:ext cx="4968875" cy="360045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12" name="Freeform 3"/>
          <p:cNvSpPr>
            <a:spLocks/>
          </p:cNvSpPr>
          <p:nvPr/>
        </p:nvSpPr>
        <p:spPr bwMode="auto">
          <a:xfrm>
            <a:off x="900113" y="4148138"/>
            <a:ext cx="1296987" cy="1549400"/>
          </a:xfrm>
          <a:custGeom>
            <a:avLst/>
            <a:gdLst>
              <a:gd name="T0" fmla="*/ 0 w 817"/>
              <a:gd name="T1" fmla="*/ 1512888 h 976"/>
              <a:gd name="T2" fmla="*/ 1296988 w 817"/>
              <a:gd name="T3" fmla="*/ 0 h 976"/>
              <a:gd name="T4" fmla="*/ 1296988 w 817"/>
              <a:gd name="T5" fmla="*/ 1549400 h 976"/>
              <a:gd name="T6" fmla="*/ 0 w 817"/>
              <a:gd name="T7" fmla="*/ 1512888 h 976"/>
              <a:gd name="T8" fmla="*/ 0 60000 65536"/>
              <a:gd name="T9" fmla="*/ 0 60000 65536"/>
              <a:gd name="T10" fmla="*/ 0 60000 65536"/>
              <a:gd name="T11" fmla="*/ 0 60000 65536"/>
              <a:gd name="T12" fmla="*/ 0 w 817"/>
              <a:gd name="T13" fmla="*/ 0 h 976"/>
              <a:gd name="T14" fmla="*/ 817 w 817"/>
              <a:gd name="T15" fmla="*/ 976 h 9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7" h="976">
                <a:moveTo>
                  <a:pt x="0" y="953"/>
                </a:moveTo>
                <a:lnTo>
                  <a:pt x="817" y="0"/>
                </a:lnTo>
                <a:lnTo>
                  <a:pt x="817" y="976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7413" name="AutoShape 5"/>
          <p:cNvSpPr>
            <a:spLocks noChangeArrowheads="1"/>
          </p:cNvSpPr>
          <p:nvPr/>
        </p:nvSpPr>
        <p:spPr bwMode="auto">
          <a:xfrm rot="5400000">
            <a:off x="2305051" y="4040187"/>
            <a:ext cx="2087562" cy="2303463"/>
          </a:xfrm>
          <a:prstGeom prst="parallelogram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14" name="Oval 6"/>
          <p:cNvSpPr>
            <a:spLocks noChangeArrowheads="1"/>
          </p:cNvSpPr>
          <p:nvPr/>
        </p:nvSpPr>
        <p:spPr bwMode="auto">
          <a:xfrm>
            <a:off x="5437188" y="4435475"/>
            <a:ext cx="1152525" cy="1152525"/>
          </a:xfrm>
          <a:prstGeom prst="ellipse">
            <a:avLst/>
          </a:prstGeom>
          <a:solidFill>
            <a:srgbClr val="87CB6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15" name="Oval 7"/>
          <p:cNvSpPr>
            <a:spLocks noChangeArrowheads="1"/>
          </p:cNvSpPr>
          <p:nvPr/>
        </p:nvSpPr>
        <p:spPr bwMode="auto">
          <a:xfrm>
            <a:off x="828675" y="5588000"/>
            <a:ext cx="144463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 flipV="1">
            <a:off x="900113" y="4724400"/>
            <a:ext cx="4608512" cy="936625"/>
          </a:xfrm>
          <a:prstGeom prst="line">
            <a:avLst/>
          </a:prstGeom>
          <a:noFill/>
          <a:ln w="38100">
            <a:solidFill>
              <a:srgbClr val="919E6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7417" name="Freeform 9"/>
          <p:cNvSpPr>
            <a:spLocks/>
          </p:cNvSpPr>
          <p:nvPr/>
        </p:nvSpPr>
        <p:spPr bwMode="auto">
          <a:xfrm>
            <a:off x="900113" y="5661025"/>
            <a:ext cx="3600450" cy="574675"/>
          </a:xfrm>
          <a:custGeom>
            <a:avLst/>
            <a:gdLst>
              <a:gd name="T0" fmla="*/ 0 w 2268"/>
              <a:gd name="T1" fmla="*/ 0 h 362"/>
              <a:gd name="T2" fmla="*/ 3600450 w 2268"/>
              <a:gd name="T3" fmla="*/ 574675 h 362"/>
              <a:gd name="T4" fmla="*/ 1285875 w 2268"/>
              <a:gd name="T5" fmla="*/ 36512 h 362"/>
              <a:gd name="T6" fmla="*/ 0 w 2268"/>
              <a:gd name="T7" fmla="*/ 0 h 362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362"/>
              <a:gd name="T14" fmla="*/ 2268 w 2268"/>
              <a:gd name="T15" fmla="*/ 362 h 3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362">
                <a:moveTo>
                  <a:pt x="0" y="0"/>
                </a:moveTo>
                <a:lnTo>
                  <a:pt x="2268" y="362"/>
                </a:lnTo>
                <a:lnTo>
                  <a:pt x="810" y="23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7418" name="Freeform 10"/>
          <p:cNvSpPr>
            <a:spLocks/>
          </p:cNvSpPr>
          <p:nvPr/>
        </p:nvSpPr>
        <p:spPr bwMode="auto">
          <a:xfrm>
            <a:off x="900113" y="4149725"/>
            <a:ext cx="3600450" cy="1512888"/>
          </a:xfrm>
          <a:custGeom>
            <a:avLst/>
            <a:gdLst>
              <a:gd name="T0" fmla="*/ 0 w 2268"/>
              <a:gd name="T1" fmla="*/ 1512887 h 953"/>
              <a:gd name="T2" fmla="*/ 1296987 w 2268"/>
              <a:gd name="T3" fmla="*/ 0 h 953"/>
              <a:gd name="T4" fmla="*/ 3600450 w 2268"/>
              <a:gd name="T5" fmla="*/ 504825 h 953"/>
              <a:gd name="T6" fmla="*/ 0 w 2268"/>
              <a:gd name="T7" fmla="*/ 1512887 h 953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53"/>
              <a:gd name="T14" fmla="*/ 2268 w 2268"/>
              <a:gd name="T15" fmla="*/ 953 h 9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53">
                <a:moveTo>
                  <a:pt x="0" y="953"/>
                </a:moveTo>
                <a:lnTo>
                  <a:pt x="817" y="0"/>
                </a:lnTo>
                <a:lnTo>
                  <a:pt x="2268" y="318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 flipH="1" flipV="1">
            <a:off x="4787900" y="2997200"/>
            <a:ext cx="720725" cy="1727200"/>
          </a:xfrm>
          <a:prstGeom prst="line">
            <a:avLst/>
          </a:prstGeom>
          <a:noFill/>
          <a:ln w="381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7420" name="Oval 15"/>
          <p:cNvSpPr>
            <a:spLocks noChangeArrowheads="1"/>
          </p:cNvSpPr>
          <p:nvPr/>
        </p:nvSpPr>
        <p:spPr bwMode="auto">
          <a:xfrm>
            <a:off x="3779838" y="5013325"/>
            <a:ext cx="119062" cy="122238"/>
          </a:xfrm>
          <a:prstGeom prst="ellipse">
            <a:avLst/>
          </a:prstGeom>
          <a:solidFill>
            <a:srgbClr val="919E6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21" name="Freeform 16"/>
          <p:cNvSpPr>
            <a:spLocks/>
          </p:cNvSpPr>
          <p:nvPr/>
        </p:nvSpPr>
        <p:spPr bwMode="auto">
          <a:xfrm>
            <a:off x="900113" y="4652963"/>
            <a:ext cx="3600450" cy="1582737"/>
          </a:xfrm>
          <a:custGeom>
            <a:avLst/>
            <a:gdLst>
              <a:gd name="T0" fmla="*/ 0 w 2268"/>
              <a:gd name="T1" fmla="*/ 1008063 h 997"/>
              <a:gd name="T2" fmla="*/ 3600450 w 2268"/>
              <a:gd name="T3" fmla="*/ 1582738 h 997"/>
              <a:gd name="T4" fmla="*/ 3600450 w 2268"/>
              <a:gd name="T5" fmla="*/ 0 h 997"/>
              <a:gd name="T6" fmla="*/ 0 w 2268"/>
              <a:gd name="T7" fmla="*/ 1008063 h 997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97"/>
              <a:gd name="T14" fmla="*/ 2268 w 2268"/>
              <a:gd name="T15" fmla="*/ 997 h 9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97">
                <a:moveTo>
                  <a:pt x="0" y="635"/>
                </a:moveTo>
                <a:lnTo>
                  <a:pt x="2268" y="997"/>
                </a:lnTo>
                <a:lnTo>
                  <a:pt x="2268" y="0"/>
                </a:lnTo>
                <a:lnTo>
                  <a:pt x="0" y="635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7422" name="Text Box 17"/>
          <p:cNvSpPr txBox="1">
            <a:spLocks noChangeArrowheads="1"/>
          </p:cNvSpPr>
          <p:nvPr/>
        </p:nvSpPr>
        <p:spPr bwMode="auto">
          <a:xfrm>
            <a:off x="5795963" y="6022975"/>
            <a:ext cx="8604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/>
              <a:t>Сцена</a:t>
            </a:r>
          </a:p>
        </p:txBody>
      </p:sp>
      <p:sp>
        <p:nvSpPr>
          <p:cNvPr id="17423" name="AutoShape 14"/>
          <p:cNvSpPr>
            <a:spLocks noChangeArrowheads="1"/>
          </p:cNvSpPr>
          <p:nvPr/>
        </p:nvSpPr>
        <p:spPr bwMode="auto">
          <a:xfrm>
            <a:off x="4356100" y="2349500"/>
            <a:ext cx="660400" cy="720725"/>
          </a:xfrm>
          <a:prstGeom prst="sun">
            <a:avLst>
              <a:gd name="adj" fmla="val 25000"/>
            </a:avLst>
          </a:prstGeom>
          <a:solidFill>
            <a:srgbClr val="99FFCC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24" name="Oval 11"/>
          <p:cNvSpPr>
            <a:spLocks noChangeArrowheads="1"/>
          </p:cNvSpPr>
          <p:nvPr/>
        </p:nvSpPr>
        <p:spPr bwMode="auto">
          <a:xfrm>
            <a:off x="5867400" y="2924175"/>
            <a:ext cx="863600" cy="792163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Производительность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Процесс трассировки лучей выполняется на несколько порядков дольше визуализации при помощи обычного рисования примитивов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Подверженность алиасингу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2800"/>
              <a:t>Качественным недостатком обычной трассировки лучей является ее подверженность </a:t>
            </a:r>
            <a:r>
              <a:rPr lang="en-US" sz="2800"/>
              <a:t>aliasing’</a:t>
            </a:r>
            <a:r>
              <a:rPr lang="ru-RU" sz="2800"/>
              <a:t>у, а также резкие границы света и тени</a:t>
            </a:r>
          </a:p>
          <a:p>
            <a:pPr eaLnBrk="1" hangingPunct="1">
              <a:lnSpc>
                <a:spcPct val="90000"/>
              </a:lnSpc>
            </a:pPr>
            <a:r>
              <a:rPr lang="ru-RU" sz="2800"/>
              <a:t>Существуют</a:t>
            </a:r>
            <a:r>
              <a:rPr lang="en-US" sz="2800"/>
              <a:t> </a:t>
            </a:r>
            <a:r>
              <a:rPr lang="ru-RU" sz="2800"/>
              <a:t>модификации алгоритма трассировки лучей, решающие эту проблему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Beam tracing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Cone tracing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Distributed ray tracing</a:t>
            </a:r>
            <a:endParaRPr lang="ru-RU"/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 cstate="print"/>
          <a:srcRect l="29231" t="37660" r="27063" b="26228"/>
          <a:stretch>
            <a:fillRect/>
          </a:stretch>
        </p:blipFill>
        <p:spPr bwMode="auto">
          <a:xfrm>
            <a:off x="1908175" y="2636838"/>
            <a:ext cx="5327650" cy="335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Beam tracing</a:t>
            </a:r>
            <a:endParaRPr lang="ru-RU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sz="2800"/>
              <a:t>Метод основан на трассировке не бесконечно тонких лучей, а пирамид, проходящих через каждый пиксель экранной плоскости</a:t>
            </a:r>
          </a:p>
          <a:p>
            <a:pPr lvl="1" eaLnBrk="1" hangingPunct="1">
              <a:lnSpc>
                <a:spcPct val="80000"/>
              </a:lnSpc>
            </a:pPr>
            <a:r>
              <a:rPr lang="ru-RU"/>
              <a:t>При пересечении пирамиды с отражающей поверхностью, испускается следующая пирамида и т.д.</a:t>
            </a:r>
          </a:p>
          <a:p>
            <a:pPr eaLnBrk="1" hangingPunct="1">
              <a:lnSpc>
                <a:spcPct val="80000"/>
              </a:lnSpc>
            </a:pPr>
            <a:r>
              <a:rPr lang="ru-RU" sz="2800"/>
              <a:t>Данный метод позволяет решить проблему алиасинга, присущую обычной трассировке лучей, однако в виду своей сложности практически не используется на практике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Cone tracing</a:t>
            </a:r>
            <a:endParaRPr lang="ru-RU"/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sz="2800"/>
              <a:t>Подобен методу </a:t>
            </a:r>
            <a:r>
              <a:rPr lang="en-US" sz="2800"/>
              <a:t>beam tracting</a:t>
            </a:r>
            <a:r>
              <a:rPr lang="ru-RU" sz="2800"/>
              <a:t>, только вместо пирамиды используется конус</a:t>
            </a:r>
          </a:p>
          <a:p>
            <a:pPr eaLnBrk="1" hangingPunct="1"/>
            <a:r>
              <a:rPr lang="ru-RU" sz="2800"/>
              <a:t>Решает проблемы алиасинга и смягчает тени</a:t>
            </a:r>
          </a:p>
          <a:p>
            <a:pPr eaLnBrk="1" hangingPunct="1"/>
            <a:r>
              <a:rPr lang="ru-RU" sz="2800"/>
              <a:t>Нахождение пересечения конуса с объектами сцены являются еще более сложными, что сделало данный метод непопулярным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Distributed ray tracing</a:t>
            </a:r>
            <a:endParaRPr lang="ru-RU"/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/>
              <a:t>Данный метод основан на  испускании не одного, а нескольких лучей с небольшим </a:t>
            </a:r>
            <a:r>
              <a:rPr lang="ru-RU" b="1">
                <a:solidFill>
                  <a:schemeClr val="hlink"/>
                </a:solidFill>
              </a:rPr>
              <a:t>случайным</a:t>
            </a:r>
            <a:r>
              <a:rPr lang="ru-RU"/>
              <a:t> разбросом от «идеального» направления при трассировке</a:t>
            </a:r>
            <a:endParaRPr lang="en-US"/>
          </a:p>
          <a:p>
            <a:pPr lvl="1" eaLnBrk="1" hangingPunct="1">
              <a:lnSpc>
                <a:spcPct val="90000"/>
              </a:lnSpc>
            </a:pPr>
            <a:r>
              <a:rPr lang="ru-RU"/>
              <a:t>Отклонения лучей могут происходить не только в пространстве, но и во времени, что позволяет передать т.н. эффект </a:t>
            </a:r>
            <a:r>
              <a:rPr lang="en-US" b="1"/>
              <a:t>Motion Blur</a:t>
            </a:r>
            <a:r>
              <a:rPr lang="ru-RU"/>
              <a:t>, либо в спектральной области, что позволяет передать эффект </a:t>
            </a:r>
            <a:r>
              <a:rPr lang="ru-RU" b="1"/>
              <a:t>дисперсии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350" y="1412875"/>
            <a:ext cx="6264275" cy="469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4075" y="981075"/>
            <a:ext cx="5400675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4075" y="981075"/>
            <a:ext cx="5400675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08175" y="1557338"/>
            <a:ext cx="6096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66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z="3600"/>
              <a:t>Достоинства и недостатки рендеринга, используемого в </a:t>
            </a:r>
            <a:r>
              <a:rPr lang="en-US" sz="3600"/>
              <a:t>OpenGL</a:t>
            </a:r>
            <a:endParaRPr lang="ru-RU" sz="3600"/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OpenGL</a:t>
            </a:r>
            <a:r>
              <a:rPr lang="ru-RU"/>
              <a:t> изначально создавался для </a:t>
            </a:r>
            <a:r>
              <a:rPr lang="ru-RU" b="1"/>
              <a:t>интерактивной</a:t>
            </a:r>
            <a:r>
              <a:rPr lang="ru-RU"/>
              <a:t> визуализации трехмерных сцен</a:t>
            </a:r>
          </a:p>
          <a:p>
            <a:pPr lvl="1" eaLnBrk="1" hangingPunct="1"/>
            <a:r>
              <a:rPr lang="ru-RU"/>
              <a:t>Обеспечивает достаточно высокое качество визуализации сложных сцен, заданных полигональными сетками, в реальном времени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3995738" y="1916113"/>
            <a:ext cx="4968875" cy="360045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3555" name="Freeform 3"/>
          <p:cNvSpPr>
            <a:spLocks/>
          </p:cNvSpPr>
          <p:nvPr/>
        </p:nvSpPr>
        <p:spPr bwMode="auto">
          <a:xfrm>
            <a:off x="1476375" y="3282950"/>
            <a:ext cx="1296988" cy="1549400"/>
          </a:xfrm>
          <a:custGeom>
            <a:avLst/>
            <a:gdLst>
              <a:gd name="T0" fmla="*/ 0 w 817"/>
              <a:gd name="T1" fmla="*/ 1512888 h 976"/>
              <a:gd name="T2" fmla="*/ 1296988 w 817"/>
              <a:gd name="T3" fmla="*/ 0 h 976"/>
              <a:gd name="T4" fmla="*/ 1296988 w 817"/>
              <a:gd name="T5" fmla="*/ 1549400 h 976"/>
              <a:gd name="T6" fmla="*/ 0 w 817"/>
              <a:gd name="T7" fmla="*/ 1512888 h 976"/>
              <a:gd name="T8" fmla="*/ 0 60000 65536"/>
              <a:gd name="T9" fmla="*/ 0 60000 65536"/>
              <a:gd name="T10" fmla="*/ 0 60000 65536"/>
              <a:gd name="T11" fmla="*/ 0 60000 65536"/>
              <a:gd name="T12" fmla="*/ 0 w 817"/>
              <a:gd name="T13" fmla="*/ 0 h 976"/>
              <a:gd name="T14" fmla="*/ 817 w 817"/>
              <a:gd name="T15" fmla="*/ 976 h 9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7" h="976">
                <a:moveTo>
                  <a:pt x="0" y="953"/>
                </a:moveTo>
                <a:lnTo>
                  <a:pt x="817" y="0"/>
                </a:lnTo>
                <a:lnTo>
                  <a:pt x="817" y="976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Distributed Ray tracing</a:t>
            </a:r>
            <a:endParaRPr lang="ru-RU"/>
          </a:p>
        </p:txBody>
      </p:sp>
      <p:sp>
        <p:nvSpPr>
          <p:cNvPr id="23557" name="AutoShape 5"/>
          <p:cNvSpPr>
            <a:spLocks noChangeArrowheads="1"/>
          </p:cNvSpPr>
          <p:nvPr/>
        </p:nvSpPr>
        <p:spPr bwMode="auto">
          <a:xfrm rot="5400000">
            <a:off x="2881312" y="3175001"/>
            <a:ext cx="2087563" cy="2303462"/>
          </a:xfrm>
          <a:prstGeom prst="parallelogram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3558" name="Oval 6"/>
          <p:cNvSpPr>
            <a:spLocks noChangeArrowheads="1"/>
          </p:cNvSpPr>
          <p:nvPr/>
        </p:nvSpPr>
        <p:spPr bwMode="auto">
          <a:xfrm>
            <a:off x="6013450" y="3570288"/>
            <a:ext cx="1152525" cy="1152525"/>
          </a:xfrm>
          <a:prstGeom prst="ellipse">
            <a:avLst/>
          </a:prstGeom>
          <a:solidFill>
            <a:srgbClr val="87CB6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3559" name="Oval 7"/>
          <p:cNvSpPr>
            <a:spLocks noChangeArrowheads="1"/>
          </p:cNvSpPr>
          <p:nvPr/>
        </p:nvSpPr>
        <p:spPr bwMode="auto">
          <a:xfrm>
            <a:off x="1404938" y="4722813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9704" name="Line 8"/>
          <p:cNvSpPr>
            <a:spLocks noChangeShapeType="1"/>
          </p:cNvSpPr>
          <p:nvPr/>
        </p:nvSpPr>
        <p:spPr bwMode="auto">
          <a:xfrm flipV="1">
            <a:off x="1476375" y="3859213"/>
            <a:ext cx="4608513" cy="936625"/>
          </a:xfrm>
          <a:prstGeom prst="line">
            <a:avLst/>
          </a:prstGeom>
          <a:noFill/>
          <a:ln w="12700">
            <a:solidFill>
              <a:srgbClr val="919E6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61" name="Freeform 9"/>
          <p:cNvSpPr>
            <a:spLocks/>
          </p:cNvSpPr>
          <p:nvPr/>
        </p:nvSpPr>
        <p:spPr bwMode="auto">
          <a:xfrm>
            <a:off x="1476375" y="4795838"/>
            <a:ext cx="3600450" cy="574675"/>
          </a:xfrm>
          <a:custGeom>
            <a:avLst/>
            <a:gdLst>
              <a:gd name="T0" fmla="*/ 0 w 2268"/>
              <a:gd name="T1" fmla="*/ 0 h 362"/>
              <a:gd name="T2" fmla="*/ 3600450 w 2268"/>
              <a:gd name="T3" fmla="*/ 574675 h 362"/>
              <a:gd name="T4" fmla="*/ 1285875 w 2268"/>
              <a:gd name="T5" fmla="*/ 36512 h 362"/>
              <a:gd name="T6" fmla="*/ 0 w 2268"/>
              <a:gd name="T7" fmla="*/ 0 h 362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362"/>
              <a:gd name="T14" fmla="*/ 2268 w 2268"/>
              <a:gd name="T15" fmla="*/ 362 h 3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362">
                <a:moveTo>
                  <a:pt x="0" y="0"/>
                </a:moveTo>
                <a:lnTo>
                  <a:pt x="2268" y="362"/>
                </a:lnTo>
                <a:lnTo>
                  <a:pt x="810" y="23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62" name="Freeform 10"/>
          <p:cNvSpPr>
            <a:spLocks/>
          </p:cNvSpPr>
          <p:nvPr/>
        </p:nvSpPr>
        <p:spPr bwMode="auto">
          <a:xfrm>
            <a:off x="1476375" y="3284538"/>
            <a:ext cx="3600450" cy="1512887"/>
          </a:xfrm>
          <a:custGeom>
            <a:avLst/>
            <a:gdLst>
              <a:gd name="T0" fmla="*/ 0 w 2268"/>
              <a:gd name="T1" fmla="*/ 1512887 h 953"/>
              <a:gd name="T2" fmla="*/ 1296987 w 2268"/>
              <a:gd name="T3" fmla="*/ 0 h 953"/>
              <a:gd name="T4" fmla="*/ 3600450 w 2268"/>
              <a:gd name="T5" fmla="*/ 504825 h 953"/>
              <a:gd name="T6" fmla="*/ 0 w 2268"/>
              <a:gd name="T7" fmla="*/ 1512887 h 953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53"/>
              <a:gd name="T14" fmla="*/ 2268 w 2268"/>
              <a:gd name="T15" fmla="*/ 953 h 9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53">
                <a:moveTo>
                  <a:pt x="0" y="953"/>
                </a:moveTo>
                <a:lnTo>
                  <a:pt x="817" y="0"/>
                </a:lnTo>
                <a:lnTo>
                  <a:pt x="2268" y="318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563" name="Oval 11"/>
          <p:cNvSpPr>
            <a:spLocks noChangeArrowheads="1"/>
          </p:cNvSpPr>
          <p:nvPr/>
        </p:nvSpPr>
        <p:spPr bwMode="auto">
          <a:xfrm>
            <a:off x="4933950" y="2562225"/>
            <a:ext cx="863600" cy="792163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9708" name="Line 12"/>
          <p:cNvSpPr>
            <a:spLocks noChangeShapeType="1"/>
          </p:cNvSpPr>
          <p:nvPr/>
        </p:nvSpPr>
        <p:spPr bwMode="auto">
          <a:xfrm flipH="1" flipV="1">
            <a:off x="5797550" y="3067050"/>
            <a:ext cx="287338" cy="792163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09" name="Line 13"/>
          <p:cNvSpPr>
            <a:spLocks noChangeShapeType="1"/>
          </p:cNvSpPr>
          <p:nvPr/>
        </p:nvSpPr>
        <p:spPr bwMode="auto">
          <a:xfrm flipV="1">
            <a:off x="5797550" y="2636838"/>
            <a:ext cx="1222375" cy="430212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66" name="Freeform 15"/>
          <p:cNvSpPr>
            <a:spLocks/>
          </p:cNvSpPr>
          <p:nvPr/>
        </p:nvSpPr>
        <p:spPr bwMode="auto">
          <a:xfrm>
            <a:off x="1476375" y="3787775"/>
            <a:ext cx="3600450" cy="1582738"/>
          </a:xfrm>
          <a:custGeom>
            <a:avLst/>
            <a:gdLst>
              <a:gd name="T0" fmla="*/ 0 w 2268"/>
              <a:gd name="T1" fmla="*/ 1008063 h 997"/>
              <a:gd name="T2" fmla="*/ 3600450 w 2268"/>
              <a:gd name="T3" fmla="*/ 1582738 h 997"/>
              <a:gd name="T4" fmla="*/ 3600450 w 2268"/>
              <a:gd name="T5" fmla="*/ 0 h 997"/>
              <a:gd name="T6" fmla="*/ 0 w 2268"/>
              <a:gd name="T7" fmla="*/ 1008063 h 997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97"/>
              <a:gd name="T14" fmla="*/ 2268 w 2268"/>
              <a:gd name="T15" fmla="*/ 997 h 9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97">
                <a:moveTo>
                  <a:pt x="0" y="635"/>
                </a:moveTo>
                <a:lnTo>
                  <a:pt x="2268" y="997"/>
                </a:lnTo>
                <a:lnTo>
                  <a:pt x="2268" y="0"/>
                </a:lnTo>
                <a:lnTo>
                  <a:pt x="0" y="635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567" name="Text Box 16"/>
          <p:cNvSpPr txBox="1">
            <a:spLocks noChangeArrowheads="1"/>
          </p:cNvSpPr>
          <p:nvPr/>
        </p:nvSpPr>
        <p:spPr bwMode="auto">
          <a:xfrm>
            <a:off x="6372225" y="5157788"/>
            <a:ext cx="8604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/>
              <a:t>Сцена</a:t>
            </a:r>
          </a:p>
        </p:txBody>
      </p:sp>
      <p:sp>
        <p:nvSpPr>
          <p:cNvPr id="23568" name="Oval 18"/>
          <p:cNvSpPr>
            <a:spLocks noChangeArrowheads="1"/>
          </p:cNvSpPr>
          <p:nvPr/>
        </p:nvSpPr>
        <p:spPr bwMode="auto">
          <a:xfrm>
            <a:off x="6948488" y="2420938"/>
            <a:ext cx="865187" cy="792162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ru-RU"/>
          </a:p>
        </p:txBody>
      </p:sp>
      <p:sp>
        <p:nvSpPr>
          <p:cNvPr id="29715" name="Line 19"/>
          <p:cNvSpPr>
            <a:spLocks noChangeShapeType="1"/>
          </p:cNvSpPr>
          <p:nvPr/>
        </p:nvSpPr>
        <p:spPr bwMode="auto">
          <a:xfrm>
            <a:off x="7019925" y="2598738"/>
            <a:ext cx="720725" cy="38100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16" name="Line 20"/>
          <p:cNvSpPr>
            <a:spLocks noChangeShapeType="1"/>
          </p:cNvSpPr>
          <p:nvPr/>
        </p:nvSpPr>
        <p:spPr bwMode="auto">
          <a:xfrm>
            <a:off x="7740650" y="2636838"/>
            <a:ext cx="647700" cy="144462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71" name="AutoShape 21"/>
          <p:cNvSpPr>
            <a:spLocks noChangeArrowheads="1"/>
          </p:cNvSpPr>
          <p:nvPr/>
        </p:nvSpPr>
        <p:spPr bwMode="auto">
          <a:xfrm>
            <a:off x="8172450" y="2492375"/>
            <a:ext cx="660400" cy="720725"/>
          </a:xfrm>
          <a:prstGeom prst="sun">
            <a:avLst>
              <a:gd name="adj" fmla="val 25000"/>
            </a:avLst>
          </a:prstGeom>
          <a:solidFill>
            <a:srgbClr val="99FFCC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9719" name="Line 23"/>
          <p:cNvSpPr>
            <a:spLocks noChangeShapeType="1"/>
          </p:cNvSpPr>
          <p:nvPr/>
        </p:nvSpPr>
        <p:spPr bwMode="auto">
          <a:xfrm flipV="1">
            <a:off x="1476375" y="3887788"/>
            <a:ext cx="4606925" cy="909637"/>
          </a:xfrm>
          <a:prstGeom prst="line">
            <a:avLst/>
          </a:prstGeom>
          <a:noFill/>
          <a:ln w="12700">
            <a:solidFill>
              <a:srgbClr val="919E6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0" name="Line 24"/>
          <p:cNvSpPr>
            <a:spLocks noChangeShapeType="1"/>
          </p:cNvSpPr>
          <p:nvPr/>
        </p:nvSpPr>
        <p:spPr bwMode="auto">
          <a:xfrm flipV="1">
            <a:off x="1476375" y="3860800"/>
            <a:ext cx="4635500" cy="969963"/>
          </a:xfrm>
          <a:prstGeom prst="line">
            <a:avLst/>
          </a:prstGeom>
          <a:noFill/>
          <a:ln w="12700">
            <a:solidFill>
              <a:srgbClr val="919E6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1" name="Line 25"/>
          <p:cNvSpPr>
            <a:spLocks noChangeShapeType="1"/>
          </p:cNvSpPr>
          <p:nvPr/>
        </p:nvSpPr>
        <p:spPr bwMode="auto">
          <a:xfrm flipH="1" flipV="1">
            <a:off x="5775325" y="3108325"/>
            <a:ext cx="307975" cy="752475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2" name="Line 26"/>
          <p:cNvSpPr>
            <a:spLocks noChangeShapeType="1"/>
          </p:cNvSpPr>
          <p:nvPr/>
        </p:nvSpPr>
        <p:spPr bwMode="auto">
          <a:xfrm flipH="1" flipV="1">
            <a:off x="5789613" y="2940050"/>
            <a:ext cx="293687" cy="920750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3" name="Line 27"/>
          <p:cNvSpPr>
            <a:spLocks noChangeShapeType="1"/>
          </p:cNvSpPr>
          <p:nvPr/>
        </p:nvSpPr>
        <p:spPr bwMode="auto">
          <a:xfrm flipH="1" flipV="1">
            <a:off x="5795963" y="3021013"/>
            <a:ext cx="312737" cy="798512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4" name="Line 28"/>
          <p:cNvSpPr>
            <a:spLocks noChangeShapeType="1"/>
          </p:cNvSpPr>
          <p:nvPr/>
        </p:nvSpPr>
        <p:spPr bwMode="auto">
          <a:xfrm flipH="1" flipV="1">
            <a:off x="5797550" y="2894013"/>
            <a:ext cx="307975" cy="920750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5" name="Line 29"/>
          <p:cNvSpPr>
            <a:spLocks noChangeShapeType="1"/>
          </p:cNvSpPr>
          <p:nvPr/>
        </p:nvSpPr>
        <p:spPr bwMode="auto">
          <a:xfrm flipH="1" flipV="1">
            <a:off x="5781675" y="3071813"/>
            <a:ext cx="322263" cy="773112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6" name="Line 30"/>
          <p:cNvSpPr>
            <a:spLocks noChangeShapeType="1"/>
          </p:cNvSpPr>
          <p:nvPr/>
        </p:nvSpPr>
        <p:spPr bwMode="auto">
          <a:xfrm flipH="1" flipV="1">
            <a:off x="5741988" y="3113088"/>
            <a:ext cx="327025" cy="784225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7" name="Line 31"/>
          <p:cNvSpPr>
            <a:spLocks noChangeShapeType="1"/>
          </p:cNvSpPr>
          <p:nvPr/>
        </p:nvSpPr>
        <p:spPr bwMode="auto">
          <a:xfrm flipH="1" flipV="1">
            <a:off x="5753100" y="3079750"/>
            <a:ext cx="322263" cy="822325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8" name="Line 32"/>
          <p:cNvSpPr>
            <a:spLocks noChangeShapeType="1"/>
          </p:cNvSpPr>
          <p:nvPr/>
        </p:nvSpPr>
        <p:spPr bwMode="auto">
          <a:xfrm flipH="1" flipV="1">
            <a:off x="5773738" y="3049588"/>
            <a:ext cx="303212" cy="828675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9" name="Line 33"/>
          <p:cNvSpPr>
            <a:spLocks noChangeShapeType="1"/>
          </p:cNvSpPr>
          <p:nvPr/>
        </p:nvSpPr>
        <p:spPr bwMode="auto">
          <a:xfrm flipV="1">
            <a:off x="5795963" y="2674938"/>
            <a:ext cx="1193800" cy="392112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0" name="Line 34"/>
          <p:cNvSpPr>
            <a:spLocks noChangeShapeType="1"/>
          </p:cNvSpPr>
          <p:nvPr/>
        </p:nvSpPr>
        <p:spPr bwMode="auto">
          <a:xfrm flipV="1">
            <a:off x="5768975" y="2768600"/>
            <a:ext cx="1179513" cy="342900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1" name="Line 35"/>
          <p:cNvSpPr>
            <a:spLocks noChangeShapeType="1"/>
          </p:cNvSpPr>
          <p:nvPr/>
        </p:nvSpPr>
        <p:spPr bwMode="auto">
          <a:xfrm flipV="1">
            <a:off x="5773738" y="2732088"/>
            <a:ext cx="1179512" cy="330200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2" name="Line 36"/>
          <p:cNvSpPr>
            <a:spLocks noChangeShapeType="1"/>
          </p:cNvSpPr>
          <p:nvPr/>
        </p:nvSpPr>
        <p:spPr bwMode="auto">
          <a:xfrm flipV="1">
            <a:off x="5756275" y="2711450"/>
            <a:ext cx="1195388" cy="409575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3" name="Line 37"/>
          <p:cNvSpPr>
            <a:spLocks noChangeShapeType="1"/>
          </p:cNvSpPr>
          <p:nvPr/>
        </p:nvSpPr>
        <p:spPr bwMode="auto">
          <a:xfrm flipV="1">
            <a:off x="5784850" y="2638425"/>
            <a:ext cx="1198563" cy="430213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4" name="Line 38"/>
          <p:cNvSpPr>
            <a:spLocks noChangeShapeType="1"/>
          </p:cNvSpPr>
          <p:nvPr/>
        </p:nvSpPr>
        <p:spPr bwMode="auto">
          <a:xfrm flipV="1">
            <a:off x="5802313" y="2597150"/>
            <a:ext cx="1225550" cy="417513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5" name="Line 39"/>
          <p:cNvSpPr>
            <a:spLocks noChangeShapeType="1"/>
          </p:cNvSpPr>
          <p:nvPr/>
        </p:nvSpPr>
        <p:spPr bwMode="auto">
          <a:xfrm flipV="1">
            <a:off x="5791200" y="2590800"/>
            <a:ext cx="1219200" cy="319088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6" name="Line 40"/>
          <p:cNvSpPr>
            <a:spLocks noChangeShapeType="1"/>
          </p:cNvSpPr>
          <p:nvPr/>
        </p:nvSpPr>
        <p:spPr bwMode="auto">
          <a:xfrm flipV="1">
            <a:off x="5780088" y="2632075"/>
            <a:ext cx="1219200" cy="271463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7" name="Line 41"/>
          <p:cNvSpPr>
            <a:spLocks noChangeShapeType="1"/>
          </p:cNvSpPr>
          <p:nvPr/>
        </p:nvSpPr>
        <p:spPr bwMode="auto">
          <a:xfrm flipV="1">
            <a:off x="5794375" y="2673350"/>
            <a:ext cx="1193800" cy="268288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8" name="Line 42"/>
          <p:cNvSpPr>
            <a:spLocks noChangeShapeType="1"/>
          </p:cNvSpPr>
          <p:nvPr/>
        </p:nvSpPr>
        <p:spPr bwMode="auto">
          <a:xfrm flipV="1">
            <a:off x="5795963" y="2714625"/>
            <a:ext cx="1176337" cy="265113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9" name="Line 43"/>
          <p:cNvSpPr>
            <a:spLocks noChangeShapeType="1"/>
          </p:cNvSpPr>
          <p:nvPr/>
        </p:nvSpPr>
        <p:spPr bwMode="auto">
          <a:xfrm>
            <a:off x="7019925" y="2636838"/>
            <a:ext cx="720725" cy="0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0" name="Line 44"/>
          <p:cNvSpPr>
            <a:spLocks noChangeShapeType="1"/>
          </p:cNvSpPr>
          <p:nvPr/>
        </p:nvSpPr>
        <p:spPr bwMode="auto">
          <a:xfrm flipV="1">
            <a:off x="6994525" y="2662238"/>
            <a:ext cx="784225" cy="3175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1" name="Line 45"/>
          <p:cNvSpPr>
            <a:spLocks noChangeShapeType="1"/>
          </p:cNvSpPr>
          <p:nvPr/>
        </p:nvSpPr>
        <p:spPr bwMode="auto">
          <a:xfrm>
            <a:off x="6991350" y="2630488"/>
            <a:ext cx="787400" cy="44450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2" name="Line 46"/>
          <p:cNvSpPr>
            <a:spLocks noChangeShapeType="1"/>
          </p:cNvSpPr>
          <p:nvPr/>
        </p:nvSpPr>
        <p:spPr bwMode="auto">
          <a:xfrm flipV="1">
            <a:off x="6972300" y="2674938"/>
            <a:ext cx="806450" cy="22225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3" name="Line 47"/>
          <p:cNvSpPr>
            <a:spLocks noChangeShapeType="1"/>
          </p:cNvSpPr>
          <p:nvPr/>
        </p:nvSpPr>
        <p:spPr bwMode="auto">
          <a:xfrm>
            <a:off x="6969125" y="2665413"/>
            <a:ext cx="812800" cy="12700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4" name="Line 48"/>
          <p:cNvSpPr>
            <a:spLocks noChangeShapeType="1"/>
          </p:cNvSpPr>
          <p:nvPr/>
        </p:nvSpPr>
        <p:spPr bwMode="auto">
          <a:xfrm>
            <a:off x="7023100" y="2608263"/>
            <a:ext cx="733425" cy="6350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5" name="Line 49"/>
          <p:cNvSpPr>
            <a:spLocks noChangeShapeType="1"/>
          </p:cNvSpPr>
          <p:nvPr/>
        </p:nvSpPr>
        <p:spPr bwMode="auto">
          <a:xfrm flipV="1">
            <a:off x="6965950" y="2687638"/>
            <a:ext cx="812800" cy="22225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6" name="Line 50"/>
          <p:cNvSpPr>
            <a:spLocks noChangeShapeType="1"/>
          </p:cNvSpPr>
          <p:nvPr/>
        </p:nvSpPr>
        <p:spPr bwMode="auto">
          <a:xfrm flipV="1">
            <a:off x="6994525" y="2595563"/>
            <a:ext cx="746125" cy="53975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7" name="Line 51"/>
          <p:cNvSpPr>
            <a:spLocks noChangeShapeType="1"/>
          </p:cNvSpPr>
          <p:nvPr/>
        </p:nvSpPr>
        <p:spPr bwMode="auto">
          <a:xfrm>
            <a:off x="7734300" y="2598738"/>
            <a:ext cx="650875" cy="179387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8" name="Line 52"/>
          <p:cNvSpPr>
            <a:spLocks noChangeShapeType="1"/>
          </p:cNvSpPr>
          <p:nvPr/>
        </p:nvSpPr>
        <p:spPr bwMode="auto">
          <a:xfrm>
            <a:off x="7762875" y="2671763"/>
            <a:ext cx="625475" cy="109537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9" name="Line 53"/>
          <p:cNvSpPr>
            <a:spLocks noChangeShapeType="1"/>
          </p:cNvSpPr>
          <p:nvPr/>
        </p:nvSpPr>
        <p:spPr bwMode="auto">
          <a:xfrm>
            <a:off x="7754938" y="2627313"/>
            <a:ext cx="633412" cy="153987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50" name="Line 54"/>
          <p:cNvSpPr>
            <a:spLocks noChangeShapeType="1"/>
          </p:cNvSpPr>
          <p:nvPr/>
        </p:nvSpPr>
        <p:spPr bwMode="auto">
          <a:xfrm>
            <a:off x="7753350" y="2690813"/>
            <a:ext cx="635000" cy="90487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604" name="Oval 14"/>
          <p:cNvSpPr>
            <a:spLocks noChangeArrowheads="1"/>
          </p:cNvSpPr>
          <p:nvPr/>
        </p:nvSpPr>
        <p:spPr bwMode="auto">
          <a:xfrm>
            <a:off x="4427538" y="4149725"/>
            <a:ext cx="119062" cy="122238"/>
          </a:xfrm>
          <a:prstGeom prst="ellipse">
            <a:avLst/>
          </a:prstGeom>
          <a:solidFill>
            <a:srgbClr val="919E6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9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29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29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9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9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9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9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9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9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9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9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9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9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9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9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9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9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9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9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9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9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9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9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9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9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5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9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9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9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9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500"/>
                            </p:stCondLst>
                            <p:childTnLst>
                              <p:par>
                                <p:cTn id="1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29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4000"/>
                            </p:stCondLst>
                            <p:childTnLst>
                              <p:par>
                                <p:cTn id="1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29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29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29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00"/>
                            </p:stCondLst>
                            <p:childTnLst>
                              <p:par>
                                <p:cTn id="1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29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500"/>
                            </p:stCondLst>
                            <p:childTnLst>
                              <p:par>
                                <p:cTn id="1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29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000"/>
                            </p:stCondLst>
                            <p:childTnLst>
                              <p:par>
                                <p:cTn id="1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29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4" grpId="0" animBg="1"/>
      <p:bldP spid="29708" grpId="0" animBg="1"/>
      <p:bldP spid="29709" grpId="0" animBg="1"/>
      <p:bldP spid="29715" grpId="0" animBg="1"/>
      <p:bldP spid="29716" grpId="0" animBg="1"/>
      <p:bldP spid="29719" grpId="0" animBg="1"/>
      <p:bldP spid="29720" grpId="0" animBg="1"/>
      <p:bldP spid="29721" grpId="0" animBg="1"/>
      <p:bldP spid="29722" grpId="0" animBg="1"/>
      <p:bldP spid="29723" grpId="0" animBg="1"/>
      <p:bldP spid="29724" grpId="0" animBg="1"/>
      <p:bldP spid="29725" grpId="0" animBg="1"/>
      <p:bldP spid="29726" grpId="0" animBg="1"/>
      <p:bldP spid="29727" grpId="0" animBg="1"/>
      <p:bldP spid="29728" grpId="0" animBg="1"/>
      <p:bldP spid="29729" grpId="0" animBg="1"/>
      <p:bldP spid="29730" grpId="0" animBg="1"/>
      <p:bldP spid="29731" grpId="0" animBg="1"/>
      <p:bldP spid="29732" grpId="0" animBg="1"/>
      <p:bldP spid="29733" grpId="0" animBg="1"/>
      <p:bldP spid="29734" grpId="0" animBg="1"/>
      <p:bldP spid="29735" grpId="0" animBg="1"/>
      <p:bldP spid="29736" grpId="0" animBg="1"/>
      <p:bldP spid="29737" grpId="0" animBg="1"/>
      <p:bldP spid="29738" grpId="0" animBg="1"/>
      <p:bldP spid="29739" grpId="0" animBg="1"/>
      <p:bldP spid="29740" grpId="0" animBg="1"/>
      <p:bldP spid="29741" grpId="0" animBg="1"/>
      <p:bldP spid="29742" grpId="0" animBg="1"/>
      <p:bldP spid="29743" grpId="0" animBg="1"/>
      <p:bldP spid="29744" grpId="0" animBg="1"/>
      <p:bldP spid="29745" grpId="0" animBg="1"/>
      <p:bldP spid="29746" grpId="0" animBg="1"/>
      <p:bldP spid="29747" grpId="0" animBg="1"/>
      <p:bldP spid="29748" grpId="0" animBg="1"/>
      <p:bldP spid="29749" grpId="0" animBg="1"/>
      <p:bldP spid="2975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Трассировка базовых геометрических примитивов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Параметрическое уравнение луча</a:t>
            </a:r>
          </a:p>
        </p:txBody>
      </p:sp>
      <p:cxnSp>
        <p:nvCxnSpPr>
          <p:cNvPr id="6" name="Прямая со стрелкой 5"/>
          <p:cNvCxnSpPr/>
          <p:nvPr/>
        </p:nvCxnSpPr>
        <p:spPr>
          <a:xfrm flipV="1">
            <a:off x="1331640" y="3429000"/>
            <a:ext cx="2952328" cy="122413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flipV="1">
            <a:off x="1331640" y="2060848"/>
            <a:ext cx="6192688" cy="259228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Овал 15"/>
          <p:cNvSpPr/>
          <p:nvPr/>
        </p:nvSpPr>
        <p:spPr>
          <a:xfrm>
            <a:off x="1259632" y="4581128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1115616" y="4797152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</a:t>
            </a:r>
            <a:endParaRPr lang="ru-RU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2627784" y="4077072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  <a:endParaRPr lang="ru-RU" sz="2400" b="1" dirty="0"/>
          </a:p>
        </p:txBody>
      </p:sp>
      <p:graphicFrame>
        <p:nvGraphicFramePr>
          <p:cNvPr id="19" name="Объект 18"/>
          <p:cNvGraphicFramePr>
            <a:graphicFrameLocks noChangeAspect="1"/>
          </p:cNvGraphicFramePr>
          <p:nvPr/>
        </p:nvGraphicFramePr>
        <p:xfrm>
          <a:off x="4355975" y="3789040"/>
          <a:ext cx="2674583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Equation" r:id="rId3" imgW="660240" imgH="177480" progId="Equation.3">
                  <p:embed/>
                </p:oleObj>
              </mc:Choice>
              <mc:Fallback>
                <p:oleObj name="Equation" r:id="rId3" imgW="660240" imgH="1774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5975" y="3789040"/>
                        <a:ext cx="2674583" cy="7200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Овал 19"/>
          <p:cNvSpPr/>
          <p:nvPr/>
        </p:nvSpPr>
        <p:spPr>
          <a:xfrm>
            <a:off x="5940152" y="2636912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/>
          <p:cNvSpPr txBox="1"/>
          <p:nvPr/>
        </p:nvSpPr>
        <p:spPr>
          <a:xfrm>
            <a:off x="6012160" y="2708920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endParaRPr lang="ru-RU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2339752" y="4941168"/>
            <a:ext cx="6048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 – </a:t>
            </a:r>
            <a:r>
              <a:rPr lang="ru-RU" dirty="0"/>
              <a:t>точка испускания луча</a:t>
            </a:r>
          </a:p>
          <a:p>
            <a:r>
              <a:rPr lang="en-US" dirty="0"/>
              <a:t>c </a:t>
            </a:r>
            <a:r>
              <a:rPr lang="ru-RU" dirty="0"/>
              <a:t>– направление движения луча (вектор скорости)</a:t>
            </a:r>
          </a:p>
          <a:p>
            <a:r>
              <a:rPr lang="en-US" dirty="0"/>
              <a:t>t –</a:t>
            </a:r>
            <a:r>
              <a:rPr lang="ru-RU" dirty="0"/>
              <a:t> отрезок времени</a:t>
            </a:r>
          </a:p>
          <a:p>
            <a:r>
              <a:rPr lang="en-US" dirty="0"/>
              <a:t>P – </a:t>
            </a:r>
            <a:r>
              <a:rPr lang="ru-RU" dirty="0"/>
              <a:t>точка нахождения луча в момент времени </a:t>
            </a:r>
            <a:r>
              <a:rPr lang="en-US" dirty="0"/>
              <a:t>t</a:t>
            </a:r>
            <a:endParaRPr lang="ru-RU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Уравнение плоскости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195736" y="2852936"/>
            <a:ext cx="5904656" cy="2520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scene3d>
            <a:camera prst="perspectiveRelaxedModerately" fov="4800000">
              <a:rot lat="1800000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/>
          <p:nvPr/>
        </p:nvCxnSpPr>
        <p:spPr>
          <a:xfrm flipV="1">
            <a:off x="5364088" y="2708920"/>
            <a:ext cx="0" cy="136815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364088" y="2996952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</a:t>
            </a:r>
            <a:endParaRPr lang="ru-RU" b="1" dirty="0"/>
          </a:p>
        </p:txBody>
      </p:sp>
      <p:sp>
        <p:nvSpPr>
          <p:cNvPr id="8" name="Овал 7"/>
          <p:cNvSpPr/>
          <p:nvPr/>
        </p:nvSpPr>
        <p:spPr>
          <a:xfrm>
            <a:off x="5292080" y="4005064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5508104" y="3789040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0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3563888" y="3861048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endParaRPr lang="ru-RU" sz="2400" dirty="0"/>
          </a:p>
        </p:txBody>
      </p:sp>
      <p:sp>
        <p:nvSpPr>
          <p:cNvPr id="11" name="Овал 10"/>
          <p:cNvSpPr/>
          <p:nvPr/>
        </p:nvSpPr>
        <p:spPr>
          <a:xfrm>
            <a:off x="3923928" y="3933056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0" y="4797152"/>
          <a:ext cx="5184576" cy="1296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Equation" r:id="rId3" imgW="2793960" imgH="698400" progId="Equation.3">
                  <p:embed/>
                </p:oleObj>
              </mc:Choice>
              <mc:Fallback>
                <p:oleObj name="Equation" r:id="rId3" imgW="2793960" imgH="6984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797152"/>
                        <a:ext cx="5184576" cy="12961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347864" y="5877272"/>
            <a:ext cx="451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A, B, C – </a:t>
            </a:r>
            <a:r>
              <a:rPr lang="ru-RU" dirty="0"/>
              <a:t>координаты вектора нормали</a:t>
            </a:r>
            <a:r>
              <a:rPr lang="en-US" dirty="0"/>
              <a:t> </a:t>
            </a:r>
            <a:r>
              <a:rPr lang="en-US" b="1" dirty="0"/>
              <a:t>n</a:t>
            </a:r>
            <a:endParaRPr lang="ru-RU" b="1" dirty="0"/>
          </a:p>
        </p:txBody>
      </p:sp>
      <p:graphicFrame>
        <p:nvGraphicFramePr>
          <p:cNvPr id="14" name="Объект 13"/>
          <p:cNvGraphicFramePr>
            <a:graphicFrameLocks noChangeAspect="1"/>
          </p:cNvGraphicFramePr>
          <p:nvPr/>
        </p:nvGraphicFramePr>
        <p:xfrm>
          <a:off x="3255963" y="6165850"/>
          <a:ext cx="1430337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Equation" r:id="rId5" imgW="685800" imgH="228600" progId="Equation.3">
                  <p:embed/>
                </p:oleObj>
              </mc:Choice>
              <mc:Fallback>
                <p:oleObj name="Equation" r:id="rId5" imgW="685800" imgH="228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5963" y="6165850"/>
                        <a:ext cx="1430337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/>
          <p:cNvCxnSpPr/>
          <p:nvPr/>
        </p:nvCxnSpPr>
        <p:spPr>
          <a:xfrm>
            <a:off x="4427984" y="3284984"/>
            <a:ext cx="4292352" cy="101649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Пересечение луча с плоскостью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627784" y="2132856"/>
            <a:ext cx="5904656" cy="2520280"/>
          </a:xfrm>
          <a:prstGeom prst="rect">
            <a:avLst/>
          </a:prstGeom>
          <a:solidFill>
            <a:srgbClr val="FFFF00">
              <a:alpha val="38824"/>
            </a:srgbClr>
          </a:solidFill>
          <a:scene3d>
            <a:camera prst="perspectiveRelaxedModerately" fov="4800000">
              <a:rot lat="1800000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 стрелкой 3"/>
          <p:cNvCxnSpPr/>
          <p:nvPr/>
        </p:nvCxnSpPr>
        <p:spPr>
          <a:xfrm flipV="1">
            <a:off x="5796136" y="1988840"/>
            <a:ext cx="0" cy="136815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796136" y="2276872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</a:t>
            </a:r>
            <a:endParaRPr lang="ru-RU" b="1" dirty="0"/>
          </a:p>
        </p:txBody>
      </p:sp>
      <p:sp>
        <p:nvSpPr>
          <p:cNvPr id="6" name="Овал 5"/>
          <p:cNvSpPr/>
          <p:nvPr/>
        </p:nvSpPr>
        <p:spPr>
          <a:xfrm>
            <a:off x="5724128" y="3284984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5940152" y="3068960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0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3995936" y="3140968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endParaRPr lang="ru-RU" sz="2400" dirty="0"/>
          </a:p>
        </p:txBody>
      </p:sp>
      <p:sp>
        <p:nvSpPr>
          <p:cNvPr id="9" name="Овал 8"/>
          <p:cNvSpPr/>
          <p:nvPr/>
        </p:nvSpPr>
        <p:spPr>
          <a:xfrm>
            <a:off x="4355976" y="3212976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 стрелкой 9"/>
          <p:cNvCxnSpPr/>
          <p:nvPr/>
        </p:nvCxnSpPr>
        <p:spPr>
          <a:xfrm>
            <a:off x="179512" y="2276872"/>
            <a:ext cx="2664296" cy="6480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179512" y="2276872"/>
            <a:ext cx="4248472" cy="99972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107504" y="2204864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1331640" y="2564904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  <a:endParaRPr lang="ru-RU" sz="2400" b="1" dirty="0"/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251520" y="4293096"/>
          <a:ext cx="2568575" cy="178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Equation" r:id="rId3" imgW="1384200" imgH="965160" progId="Equation.3">
                  <p:embed/>
                </p:oleObj>
              </mc:Choice>
              <mc:Fallback>
                <p:oleObj name="Equation" r:id="rId3" imgW="1384200" imgH="9651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4293096"/>
                        <a:ext cx="2568575" cy="1789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0" y="2348880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</a:t>
            </a:r>
            <a:endParaRPr lang="ru-RU" sz="2400" dirty="0"/>
          </a:p>
        </p:txBody>
      </p:sp>
      <p:graphicFrame>
        <p:nvGraphicFramePr>
          <p:cNvPr id="23" name="Object 2"/>
          <p:cNvGraphicFramePr>
            <a:graphicFrameLocks noChangeAspect="1"/>
          </p:cNvGraphicFramePr>
          <p:nvPr/>
        </p:nvGraphicFramePr>
        <p:xfrm>
          <a:off x="3616771" y="4365625"/>
          <a:ext cx="537210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Equation" r:id="rId5" imgW="2895480" imgH="241200" progId="Equation.3">
                  <p:embed/>
                </p:oleObj>
              </mc:Choice>
              <mc:Fallback>
                <p:oleObj name="Equation" r:id="rId5" imgW="2895480" imgH="241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6771" y="4365625"/>
                        <a:ext cx="5372100" cy="447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"/>
          <p:cNvGraphicFramePr>
            <a:graphicFrameLocks noChangeAspect="1"/>
          </p:cNvGraphicFramePr>
          <p:nvPr/>
        </p:nvGraphicFramePr>
        <p:xfrm>
          <a:off x="3616771" y="4868863"/>
          <a:ext cx="541972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Equation" r:id="rId7" imgW="2920680" imgH="241200" progId="Equation.3">
                  <p:embed/>
                </p:oleObj>
              </mc:Choice>
              <mc:Fallback>
                <p:oleObj name="Equation" r:id="rId7" imgW="2920680" imgH="2412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6771" y="4868863"/>
                        <a:ext cx="5419725" cy="447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"/>
          <p:cNvGraphicFramePr>
            <a:graphicFrameLocks noChangeAspect="1"/>
          </p:cNvGraphicFramePr>
          <p:nvPr/>
        </p:nvGraphicFramePr>
        <p:xfrm>
          <a:off x="3616771" y="5373688"/>
          <a:ext cx="5160963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Equation" r:id="rId9" imgW="2781000" imgH="241200" progId="Equation.3">
                  <p:embed/>
                </p:oleObj>
              </mc:Choice>
              <mc:Fallback>
                <p:oleObj name="Equation" r:id="rId9" imgW="2781000" imgH="2412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6771" y="5373688"/>
                        <a:ext cx="5160963" cy="447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"/>
          <p:cNvGraphicFramePr>
            <a:graphicFrameLocks noChangeAspect="1"/>
          </p:cNvGraphicFramePr>
          <p:nvPr/>
        </p:nvGraphicFramePr>
        <p:xfrm>
          <a:off x="203200" y="5986463"/>
          <a:ext cx="4762500" cy="871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Equation" r:id="rId11" imgW="2565360" imgH="469800" progId="Equation.3">
                  <p:embed/>
                </p:oleObj>
              </mc:Choice>
              <mc:Fallback>
                <p:oleObj name="Equation" r:id="rId11" imgW="2565360" imgH="4698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200" y="5986463"/>
                        <a:ext cx="4762500" cy="871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Объект 26"/>
          <p:cNvGraphicFramePr>
            <a:graphicFrameLocks noChangeAspect="1"/>
          </p:cNvGraphicFramePr>
          <p:nvPr/>
        </p:nvGraphicFramePr>
        <p:xfrm>
          <a:off x="6300192" y="5853112"/>
          <a:ext cx="1633538" cy="100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Equation" r:id="rId13" imgW="787320" imgH="482400" progId="Equation.3">
                  <p:embed/>
                </p:oleObj>
              </mc:Choice>
              <mc:Fallback>
                <p:oleObj name="Equation" r:id="rId13" imgW="787320" imgH="48240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192" y="5853112"/>
                        <a:ext cx="1633538" cy="1004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Пересечение луча с базовой сферой</a:t>
            </a:r>
          </a:p>
        </p:txBody>
      </p:sp>
      <p:sp>
        <p:nvSpPr>
          <p:cNvPr id="3" name="Овал 2"/>
          <p:cNvSpPr/>
          <p:nvPr/>
        </p:nvSpPr>
        <p:spPr>
          <a:xfrm>
            <a:off x="3275856" y="1700808"/>
            <a:ext cx="2736304" cy="273630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Дуга 5"/>
          <p:cNvSpPr/>
          <p:nvPr/>
        </p:nvSpPr>
        <p:spPr>
          <a:xfrm>
            <a:off x="3275856" y="2492896"/>
            <a:ext cx="2736304" cy="1080120"/>
          </a:xfrm>
          <a:prstGeom prst="arc">
            <a:avLst>
              <a:gd name="adj1" fmla="val 10695681"/>
              <a:gd name="adj2" fmla="val 0"/>
            </a:avLst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Дуга 7"/>
          <p:cNvSpPr/>
          <p:nvPr/>
        </p:nvSpPr>
        <p:spPr>
          <a:xfrm>
            <a:off x="3275856" y="2492896"/>
            <a:ext cx="2736304" cy="1080120"/>
          </a:xfrm>
          <a:prstGeom prst="arc">
            <a:avLst>
              <a:gd name="adj1" fmla="val 33761"/>
              <a:gd name="adj2" fmla="val 1074127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4572000" y="2996952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Прямая соединительная линия 15"/>
          <p:cNvCxnSpPr>
            <a:endCxn id="3" idx="7"/>
          </p:cNvCxnSpPr>
          <p:nvPr/>
        </p:nvCxnSpPr>
        <p:spPr>
          <a:xfrm flipV="1">
            <a:off x="4641354" y="2101530"/>
            <a:ext cx="970083" cy="96857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355976" y="263691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4788024" y="198884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R=1</a:t>
            </a:r>
            <a:endParaRPr lang="ru-RU" dirty="0"/>
          </a:p>
        </p:txBody>
      </p:sp>
      <p:cxnSp>
        <p:nvCxnSpPr>
          <p:cNvPr id="21" name="Прямая соединительная линия 20"/>
          <p:cNvCxnSpPr/>
          <p:nvPr/>
        </p:nvCxnSpPr>
        <p:spPr>
          <a:xfrm>
            <a:off x="317500" y="2921000"/>
            <a:ext cx="5478636" cy="137209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07904" y="3429000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0</a:t>
            </a:r>
            <a:endParaRPr lang="ru-RU" sz="2400" baseline="-25000" dirty="0"/>
          </a:p>
        </p:txBody>
      </p:sp>
      <p:sp>
        <p:nvSpPr>
          <p:cNvPr id="23" name="Овал 22"/>
          <p:cNvSpPr/>
          <p:nvPr/>
        </p:nvSpPr>
        <p:spPr>
          <a:xfrm>
            <a:off x="3607321" y="3669407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4" name="Прямая со стрелкой 23"/>
          <p:cNvCxnSpPr/>
          <p:nvPr/>
        </p:nvCxnSpPr>
        <p:spPr>
          <a:xfrm>
            <a:off x="323528" y="2924944"/>
            <a:ext cx="2664296" cy="6480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/>
          <p:cNvSpPr/>
          <p:nvPr/>
        </p:nvSpPr>
        <p:spPr>
          <a:xfrm>
            <a:off x="251520" y="2852936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TextBox 26"/>
          <p:cNvSpPr txBox="1"/>
          <p:nvPr/>
        </p:nvSpPr>
        <p:spPr>
          <a:xfrm>
            <a:off x="1475656" y="3212976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  <a:endParaRPr lang="ru-RU" sz="24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44016" y="2996952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</a:t>
            </a:r>
            <a:endParaRPr lang="ru-RU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5004048" y="3687415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1</a:t>
            </a:r>
            <a:endParaRPr lang="ru-RU" sz="2400" baseline="-25000" dirty="0"/>
          </a:p>
        </p:txBody>
      </p:sp>
      <p:sp>
        <p:nvSpPr>
          <p:cNvPr id="33" name="Овал 32"/>
          <p:cNvSpPr/>
          <p:nvPr/>
        </p:nvSpPr>
        <p:spPr>
          <a:xfrm>
            <a:off x="4932040" y="4005064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34" name="Объект 33"/>
          <p:cNvGraphicFramePr>
            <a:graphicFrameLocks noChangeAspect="1"/>
          </p:cNvGraphicFramePr>
          <p:nvPr/>
        </p:nvGraphicFramePr>
        <p:xfrm>
          <a:off x="3707904" y="1124744"/>
          <a:ext cx="5160268" cy="6100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Equation" r:id="rId3" imgW="2145960" imgH="253800" progId="Equation.3">
                  <p:embed/>
                </p:oleObj>
              </mc:Choice>
              <mc:Fallback>
                <p:oleObj name="Equation" r:id="rId3" imgW="2145960" imgH="2538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7904" y="1124744"/>
                        <a:ext cx="5160268" cy="61002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Объект 34"/>
          <p:cNvGraphicFramePr>
            <a:graphicFrameLocks noChangeAspect="1"/>
          </p:cNvGraphicFramePr>
          <p:nvPr/>
        </p:nvGraphicFramePr>
        <p:xfrm>
          <a:off x="6359525" y="2060848"/>
          <a:ext cx="2784475" cy="243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Equation" r:id="rId5" imgW="1104840" imgH="965160" progId="Equation.3">
                  <p:embed/>
                </p:oleObj>
              </mc:Choice>
              <mc:Fallback>
                <p:oleObj name="Equation" r:id="rId5" imgW="1104840" imgH="96516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9525" y="2060848"/>
                        <a:ext cx="2784475" cy="2432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Объект 35"/>
          <p:cNvGraphicFramePr>
            <a:graphicFrameLocks noChangeAspect="1"/>
          </p:cNvGraphicFramePr>
          <p:nvPr/>
        </p:nvGraphicFramePr>
        <p:xfrm>
          <a:off x="0" y="4581128"/>
          <a:ext cx="5889625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Equation" r:id="rId7" imgW="2336760" imgH="266400" progId="Equation.3">
                  <p:embed/>
                </p:oleObj>
              </mc:Choice>
              <mc:Fallback>
                <p:oleObj name="Equation" r:id="rId7" imgW="2336760" imgH="2664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581128"/>
                        <a:ext cx="5889625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Объект 38"/>
          <p:cNvGraphicFramePr>
            <a:graphicFrameLocks noChangeAspect="1"/>
          </p:cNvGraphicFramePr>
          <p:nvPr/>
        </p:nvGraphicFramePr>
        <p:xfrm>
          <a:off x="0" y="5301208"/>
          <a:ext cx="9144000" cy="6295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Equation" r:id="rId9" imgW="3695400" imgH="253800" progId="Equation.3">
                  <p:embed/>
                </p:oleObj>
              </mc:Choice>
              <mc:Fallback>
                <p:oleObj name="Equation" r:id="rId9" imgW="3695400" imgH="2538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5301208"/>
                        <a:ext cx="9144000" cy="6295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Пересечение луча с базовой сферой (продолжение)</a:t>
            </a:r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0" y="2132856"/>
          <a:ext cx="8943975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Equation" r:id="rId3" imgW="3720960" imgH="253800" progId="Equation.3">
                  <p:embed/>
                </p:oleObj>
              </mc:Choice>
              <mc:Fallback>
                <p:oleObj name="Equation" r:id="rId3" imgW="3720960" imgH="2538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132856"/>
                        <a:ext cx="8943975" cy="55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251520" y="2780928"/>
          <a:ext cx="4824536" cy="2480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name="Equation" r:id="rId5" imgW="1854000" imgH="1041120" progId="Equation.3">
                  <p:embed/>
                </p:oleObj>
              </mc:Choice>
              <mc:Fallback>
                <p:oleObj name="Equation" r:id="rId5" imgW="1854000" imgH="104112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2780928"/>
                        <a:ext cx="4824536" cy="24801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5652120" y="2852936"/>
          <a:ext cx="2379662" cy="2630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Equation" r:id="rId7" imgW="914400" imgH="1104840" progId="Equation.3">
                  <p:embed/>
                </p:oleObj>
              </mc:Choice>
              <mc:Fallback>
                <p:oleObj name="Equation" r:id="rId7" imgW="914400" imgH="11048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120" y="2852936"/>
                        <a:ext cx="2379662" cy="2630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6156176" y="5695940"/>
          <a:ext cx="1872208" cy="1162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" name="Equation" r:id="rId9" imgW="736560" imgH="457200" progId="Equation.3">
                  <p:embed/>
                </p:oleObj>
              </mc:Choice>
              <mc:Fallback>
                <p:oleObj name="Equation" r:id="rId9" imgW="736560" imgH="4572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176" y="5695940"/>
                        <a:ext cx="1872208" cy="11620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0" y="5229200"/>
            <a:ext cx="59401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D&lt;0 : </a:t>
            </a:r>
            <a:r>
              <a:rPr lang="ru-RU" dirty="0"/>
              <a:t>нет пересечений</a:t>
            </a:r>
          </a:p>
          <a:p>
            <a:r>
              <a:rPr lang="en-US" dirty="0"/>
              <a:t>D=0: </a:t>
            </a:r>
            <a:r>
              <a:rPr lang="ru-RU" dirty="0"/>
              <a:t>прямая касается поверхности сферы</a:t>
            </a:r>
          </a:p>
          <a:p>
            <a:r>
              <a:rPr lang="en-US" dirty="0"/>
              <a:t>D&gt;0: </a:t>
            </a:r>
            <a:r>
              <a:rPr lang="ru-RU" dirty="0"/>
              <a:t>прямая пересекает сферу в двух точках</a:t>
            </a:r>
          </a:p>
          <a:p>
            <a:endParaRPr lang="ru-RU" dirty="0"/>
          </a:p>
          <a:p>
            <a:r>
              <a:rPr lang="en-US" dirty="0"/>
              <a:t>t0 </a:t>
            </a:r>
            <a:r>
              <a:rPr lang="ru-RU" dirty="0"/>
              <a:t>и </a:t>
            </a:r>
            <a:r>
              <a:rPr lang="en-US" dirty="0"/>
              <a:t>t1 </a:t>
            </a:r>
            <a:r>
              <a:rPr lang="ru-RU" dirty="0"/>
              <a:t>должны быть </a:t>
            </a:r>
            <a:r>
              <a:rPr lang="en-US" dirty="0"/>
              <a:t>&gt; 0 (</a:t>
            </a:r>
            <a:r>
              <a:rPr lang="ru-RU" dirty="0"/>
              <a:t>луч пересекает сферу)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Пересечение луча с базовым коническим цилиндром</a:t>
            </a:r>
          </a:p>
        </p:txBody>
      </p:sp>
      <p:sp>
        <p:nvSpPr>
          <p:cNvPr id="4" name="Дуга 3"/>
          <p:cNvSpPr/>
          <p:nvPr/>
        </p:nvSpPr>
        <p:spPr>
          <a:xfrm>
            <a:off x="5289378" y="2276872"/>
            <a:ext cx="2168392" cy="855944"/>
          </a:xfrm>
          <a:prstGeom prst="arc">
            <a:avLst>
              <a:gd name="adj1" fmla="val 10695681"/>
              <a:gd name="adj2" fmla="val 0"/>
            </a:avLst>
          </a:prstGeom>
          <a:ln w="381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Дуга 5"/>
          <p:cNvSpPr/>
          <p:nvPr/>
        </p:nvSpPr>
        <p:spPr>
          <a:xfrm>
            <a:off x="4718748" y="3988760"/>
            <a:ext cx="3324868" cy="1312448"/>
          </a:xfrm>
          <a:prstGeom prst="arc">
            <a:avLst>
              <a:gd name="adj1" fmla="val 10695681"/>
              <a:gd name="adj2" fmla="val 0"/>
            </a:avLst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Дуга 6"/>
          <p:cNvSpPr/>
          <p:nvPr/>
        </p:nvSpPr>
        <p:spPr>
          <a:xfrm>
            <a:off x="4718748" y="3988760"/>
            <a:ext cx="3324868" cy="1312448"/>
          </a:xfrm>
          <a:prstGeom prst="arc">
            <a:avLst>
              <a:gd name="adj1" fmla="val 33761"/>
              <a:gd name="adj2" fmla="val 1074127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 flipV="1">
            <a:off x="4716016" y="2688382"/>
            <a:ext cx="573657" cy="194741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>
            <a:stCxn id="6" idx="2"/>
            <a:endCxn id="4" idx="2"/>
          </p:cNvCxnSpPr>
          <p:nvPr/>
        </p:nvCxnSpPr>
        <p:spPr>
          <a:xfrm flipH="1" flipV="1">
            <a:off x="7457770" y="2704844"/>
            <a:ext cx="585846" cy="194014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V="1">
            <a:off x="6372200" y="4221088"/>
            <a:ext cx="1296144" cy="432048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020272" y="4365104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=1</a:t>
            </a:r>
            <a:endParaRPr lang="ru-RU" dirty="0"/>
          </a:p>
        </p:txBody>
      </p:sp>
      <p:sp>
        <p:nvSpPr>
          <p:cNvPr id="31" name="TextBox 30"/>
          <p:cNvSpPr txBox="1"/>
          <p:nvPr/>
        </p:nvSpPr>
        <p:spPr>
          <a:xfrm>
            <a:off x="6588224" y="2420888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</a:t>
            </a:r>
            <a:r>
              <a:rPr lang="en-US" dirty="0"/>
              <a:t>=s</a:t>
            </a:r>
            <a:endParaRPr lang="ru-RU" dirty="0"/>
          </a:p>
        </p:txBody>
      </p:sp>
      <p:sp>
        <p:nvSpPr>
          <p:cNvPr id="32" name="TextBox 31"/>
          <p:cNvSpPr txBox="1"/>
          <p:nvPr/>
        </p:nvSpPr>
        <p:spPr>
          <a:xfrm>
            <a:off x="6372200" y="342900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H=1</a:t>
            </a:r>
            <a:endParaRPr lang="ru-RU" dirty="0"/>
          </a:p>
        </p:txBody>
      </p:sp>
      <p:cxnSp>
        <p:nvCxnSpPr>
          <p:cNvPr id="34" name="Прямая со стрелкой 33"/>
          <p:cNvCxnSpPr/>
          <p:nvPr/>
        </p:nvCxnSpPr>
        <p:spPr>
          <a:xfrm>
            <a:off x="6372200" y="4653136"/>
            <a:ext cx="2232248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/>
          <p:cNvCxnSpPr/>
          <p:nvPr/>
        </p:nvCxnSpPr>
        <p:spPr>
          <a:xfrm flipH="1">
            <a:off x="5220072" y="4653136"/>
            <a:ext cx="1152128" cy="9361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/>
          <p:cNvCxnSpPr/>
          <p:nvPr/>
        </p:nvCxnSpPr>
        <p:spPr>
          <a:xfrm flipV="1">
            <a:off x="6372200" y="1844824"/>
            <a:ext cx="0" cy="28083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 flipV="1">
            <a:off x="6372200" y="2708920"/>
            <a:ext cx="0" cy="194421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Дуга 4"/>
          <p:cNvSpPr/>
          <p:nvPr/>
        </p:nvSpPr>
        <p:spPr>
          <a:xfrm>
            <a:off x="5289378" y="2276872"/>
            <a:ext cx="2168392" cy="855944"/>
          </a:xfrm>
          <a:prstGeom prst="arc">
            <a:avLst>
              <a:gd name="adj1" fmla="val 33761"/>
              <a:gd name="adj2" fmla="val 1074127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TextBox 40"/>
          <p:cNvSpPr txBox="1"/>
          <p:nvPr/>
        </p:nvSpPr>
        <p:spPr>
          <a:xfrm>
            <a:off x="6372200" y="170080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  <a:endParaRPr lang="ru-RU" dirty="0"/>
          </a:p>
        </p:txBody>
      </p:sp>
      <p:sp>
        <p:nvSpPr>
          <p:cNvPr id="42" name="TextBox 41"/>
          <p:cNvSpPr txBox="1"/>
          <p:nvPr/>
        </p:nvSpPr>
        <p:spPr>
          <a:xfrm>
            <a:off x="5580112" y="522920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endParaRPr lang="ru-RU" dirty="0"/>
          </a:p>
        </p:txBody>
      </p:sp>
      <p:sp>
        <p:nvSpPr>
          <p:cNvPr id="43" name="TextBox 42"/>
          <p:cNvSpPr txBox="1"/>
          <p:nvPr/>
        </p:nvSpPr>
        <p:spPr>
          <a:xfrm>
            <a:off x="8172400" y="486916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endParaRPr lang="ru-RU" dirty="0"/>
          </a:p>
        </p:txBody>
      </p:sp>
      <p:graphicFrame>
        <p:nvGraphicFramePr>
          <p:cNvPr id="44" name="Объект 43"/>
          <p:cNvGraphicFramePr>
            <a:graphicFrameLocks noChangeAspect="1"/>
          </p:cNvGraphicFramePr>
          <p:nvPr/>
        </p:nvGraphicFramePr>
        <p:xfrm>
          <a:off x="179512" y="1988840"/>
          <a:ext cx="3267363" cy="2376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Equation" r:id="rId3" imgW="1676160" imgH="1218960" progId="Equation.3">
                  <p:embed/>
                </p:oleObj>
              </mc:Choice>
              <mc:Fallback>
                <p:oleObj name="Equation" r:id="rId3" imgW="1676160" imgH="12189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1988840"/>
                        <a:ext cx="3267363" cy="237626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Объект 44"/>
          <p:cNvGraphicFramePr>
            <a:graphicFrameLocks noChangeAspect="1"/>
          </p:cNvGraphicFramePr>
          <p:nvPr/>
        </p:nvGraphicFramePr>
        <p:xfrm>
          <a:off x="0" y="5733256"/>
          <a:ext cx="8037584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Equation" r:id="rId5" imgW="2971800" imgH="266400" progId="Equation.3">
                  <p:embed/>
                </p:oleObj>
              </mc:Choice>
              <mc:Fallback>
                <p:oleObj name="Equation" r:id="rId5" imgW="2971800" imgH="2664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5733256"/>
                        <a:ext cx="8037584" cy="7200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4" name="Прямая соединительная линия 53"/>
          <p:cNvCxnSpPr/>
          <p:nvPr/>
        </p:nvCxnSpPr>
        <p:spPr>
          <a:xfrm>
            <a:off x="2117700" y="3857104"/>
            <a:ext cx="5478636" cy="137209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508104" y="4365104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0</a:t>
            </a:r>
            <a:endParaRPr lang="ru-RU" sz="2400" baseline="-25000" dirty="0"/>
          </a:p>
        </p:txBody>
      </p:sp>
      <p:sp>
        <p:nvSpPr>
          <p:cNvPr id="56" name="Овал 55"/>
          <p:cNvSpPr/>
          <p:nvPr/>
        </p:nvSpPr>
        <p:spPr>
          <a:xfrm>
            <a:off x="5407521" y="4605511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7" name="Прямая со стрелкой 56"/>
          <p:cNvCxnSpPr/>
          <p:nvPr/>
        </p:nvCxnSpPr>
        <p:spPr>
          <a:xfrm>
            <a:off x="2123728" y="3861048"/>
            <a:ext cx="2664296" cy="6480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Овал 57"/>
          <p:cNvSpPr/>
          <p:nvPr/>
        </p:nvSpPr>
        <p:spPr>
          <a:xfrm>
            <a:off x="2051720" y="3789040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TextBox 58"/>
          <p:cNvSpPr txBox="1"/>
          <p:nvPr/>
        </p:nvSpPr>
        <p:spPr>
          <a:xfrm>
            <a:off x="3275856" y="4149080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  <a:endParaRPr lang="ru-RU" sz="2400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1944216" y="3933056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</a:t>
            </a:r>
            <a:endParaRPr lang="ru-RU" sz="2400" dirty="0"/>
          </a:p>
        </p:txBody>
      </p:sp>
      <p:sp>
        <p:nvSpPr>
          <p:cNvPr id="61" name="TextBox 60"/>
          <p:cNvSpPr txBox="1"/>
          <p:nvPr/>
        </p:nvSpPr>
        <p:spPr>
          <a:xfrm>
            <a:off x="6588224" y="5157192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1</a:t>
            </a:r>
            <a:endParaRPr lang="ru-RU" sz="2400" baseline="-25000" dirty="0"/>
          </a:p>
        </p:txBody>
      </p:sp>
      <p:sp>
        <p:nvSpPr>
          <p:cNvPr id="62" name="Овал 61"/>
          <p:cNvSpPr/>
          <p:nvPr/>
        </p:nvSpPr>
        <p:spPr>
          <a:xfrm>
            <a:off x="6732240" y="4941168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400" dirty="0"/>
              <a:t>Пересечение луча с базовым коническим цилиндром</a:t>
            </a:r>
            <a:r>
              <a:rPr lang="en-US" sz="4400" dirty="0"/>
              <a:t> (</a:t>
            </a:r>
            <a:r>
              <a:rPr lang="ru-RU" sz="4400" dirty="0"/>
              <a:t>продолжение)</a:t>
            </a:r>
          </a:p>
        </p:txBody>
      </p:sp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467544" y="1844824"/>
          <a:ext cx="8243888" cy="418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Equation" r:id="rId3" imgW="3047760" imgH="1549080" progId="Equation.3">
                  <p:embed/>
                </p:oleObj>
              </mc:Choice>
              <mc:Fallback>
                <p:oleObj name="Equation" r:id="rId3" imgW="3047760" imgH="15490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1844824"/>
                        <a:ext cx="8243888" cy="4187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Пересечение луча с базовым коническим цилиндром</a:t>
            </a:r>
            <a:r>
              <a:rPr lang="en-US" sz="4000" dirty="0"/>
              <a:t> (</a:t>
            </a:r>
            <a:r>
              <a:rPr lang="ru-RU" sz="4000" dirty="0"/>
              <a:t>продолжение)</a:t>
            </a:r>
            <a:endParaRPr lang="ru-RU" sz="3600" dirty="0"/>
          </a:p>
        </p:txBody>
      </p:sp>
      <p:graphicFrame>
        <p:nvGraphicFramePr>
          <p:cNvPr id="8196" name="Object 2"/>
          <p:cNvGraphicFramePr>
            <a:graphicFrameLocks noChangeAspect="1"/>
          </p:cNvGraphicFramePr>
          <p:nvPr/>
        </p:nvGraphicFramePr>
        <p:xfrm>
          <a:off x="-11113" y="2238375"/>
          <a:ext cx="9204326" cy="339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Equation" r:id="rId3" imgW="3403440" imgH="1257120" progId="Equation.3">
                  <p:embed/>
                </p:oleObj>
              </mc:Choice>
              <mc:Fallback>
                <p:oleObj name="Equation" r:id="rId3" imgW="3403440" imgH="125712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1113" y="2238375"/>
                        <a:ext cx="9204326" cy="3398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Недостатки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sz="2800" dirty="0"/>
              <a:t>Методика визуализации, используемая в </a:t>
            </a:r>
            <a:r>
              <a:rPr lang="en-US" sz="2800" dirty="0"/>
              <a:t>OpenGL</a:t>
            </a:r>
            <a:r>
              <a:rPr lang="ru-RU" sz="2800" dirty="0"/>
              <a:t>, основана на значительных упрощениях оптических процессов</a:t>
            </a:r>
          </a:p>
          <a:p>
            <a:pPr lvl="1" eaLnBrk="1" hangingPunct="1"/>
            <a:r>
              <a:rPr lang="ru-RU" dirty="0"/>
              <a:t>Достижение кинематографического качества изображения, создаваемого средствами </a:t>
            </a:r>
            <a:r>
              <a:rPr lang="en-US" dirty="0"/>
              <a:t>OpenGL </a:t>
            </a:r>
            <a:r>
              <a:rPr lang="ru-RU" dirty="0"/>
              <a:t>– в общем случае невозможная</a:t>
            </a:r>
            <a:r>
              <a:rPr lang="en-US" dirty="0"/>
              <a:t>*</a:t>
            </a:r>
            <a:r>
              <a:rPr lang="ru-RU" dirty="0"/>
              <a:t> задача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Пересечение луча с базовым коническим цилиндром</a:t>
            </a:r>
            <a:r>
              <a:rPr lang="en-US" sz="4000" dirty="0"/>
              <a:t> (</a:t>
            </a:r>
            <a:r>
              <a:rPr lang="ru-RU" sz="4000" dirty="0"/>
              <a:t>продолжение)</a:t>
            </a:r>
            <a:endParaRPr lang="ru-RU" sz="3600" dirty="0"/>
          </a:p>
        </p:txBody>
      </p:sp>
      <p:graphicFrame>
        <p:nvGraphicFramePr>
          <p:cNvPr id="8196" name="Object 2"/>
          <p:cNvGraphicFramePr>
            <a:graphicFrameLocks noChangeAspect="1"/>
          </p:cNvGraphicFramePr>
          <p:nvPr/>
        </p:nvGraphicFramePr>
        <p:xfrm>
          <a:off x="323529" y="1988840"/>
          <a:ext cx="2643322" cy="2952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" name="Equation" r:id="rId3" imgW="1295280" imgH="1447560" progId="Equation.3">
                  <p:embed/>
                </p:oleObj>
              </mc:Choice>
              <mc:Fallback>
                <p:oleObj name="Equation" r:id="rId3" imgW="1295280" imgH="144756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9" y="1988840"/>
                        <a:ext cx="2643322" cy="295232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Object 2"/>
          <p:cNvGraphicFramePr>
            <a:graphicFrameLocks noChangeAspect="1"/>
          </p:cNvGraphicFramePr>
          <p:nvPr/>
        </p:nvGraphicFramePr>
        <p:xfrm>
          <a:off x="5292080" y="1844824"/>
          <a:ext cx="2379663" cy="2630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" name="Equation" r:id="rId5" imgW="914400" imgH="1104840" progId="Equation.3">
                  <p:embed/>
                </p:oleObj>
              </mc:Choice>
              <mc:Fallback>
                <p:oleObj name="Equation" r:id="rId5" imgW="914400" imgH="11048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080" y="1844824"/>
                        <a:ext cx="2379663" cy="2630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0" y="5103674"/>
            <a:ext cx="6012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D&lt;0 : </a:t>
            </a:r>
            <a:r>
              <a:rPr lang="ru-RU" dirty="0"/>
              <a:t>нет пересечений</a:t>
            </a:r>
          </a:p>
          <a:p>
            <a:r>
              <a:rPr lang="en-US" dirty="0"/>
              <a:t>D=0: </a:t>
            </a:r>
            <a:r>
              <a:rPr lang="ru-RU" dirty="0"/>
              <a:t>прямая касается боковую поверхность</a:t>
            </a:r>
          </a:p>
          <a:p>
            <a:r>
              <a:rPr lang="en-US" dirty="0"/>
              <a:t>D&gt;0: </a:t>
            </a:r>
            <a:r>
              <a:rPr lang="ru-RU" dirty="0"/>
              <a:t>прямая пересекает поверхность в двух точках</a:t>
            </a:r>
          </a:p>
          <a:p>
            <a:endParaRPr lang="ru-RU" dirty="0"/>
          </a:p>
          <a:p>
            <a:r>
              <a:rPr lang="en-US" dirty="0"/>
              <a:t>t0 </a:t>
            </a:r>
            <a:r>
              <a:rPr lang="ru-RU" dirty="0"/>
              <a:t>и </a:t>
            </a:r>
            <a:r>
              <a:rPr lang="en-US" dirty="0"/>
              <a:t>t1 </a:t>
            </a:r>
            <a:r>
              <a:rPr lang="ru-RU" dirty="0"/>
              <a:t>должны быть </a:t>
            </a:r>
            <a:r>
              <a:rPr lang="en-US" dirty="0"/>
              <a:t>&gt; 0 (</a:t>
            </a:r>
            <a:r>
              <a:rPr lang="ru-RU" dirty="0"/>
              <a:t>луч пересекает поверхность)</a:t>
            </a:r>
          </a:p>
        </p:txBody>
      </p:sp>
      <p:graphicFrame>
        <p:nvGraphicFramePr>
          <p:cNvPr id="9220" name="Object 4"/>
          <p:cNvGraphicFramePr>
            <a:graphicFrameLocks noChangeAspect="1"/>
          </p:cNvGraphicFramePr>
          <p:nvPr/>
        </p:nvGraphicFramePr>
        <p:xfrm>
          <a:off x="6444208" y="4725144"/>
          <a:ext cx="1871663" cy="171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" name="Equation" r:id="rId7" imgW="736560" imgH="672840" progId="Equation.3">
                  <p:embed/>
                </p:oleObj>
              </mc:Choice>
              <mc:Fallback>
                <p:oleObj name="Equation" r:id="rId7" imgW="736560" imgH="6728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4208" y="4725144"/>
                        <a:ext cx="1871663" cy="1711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Пересечение луча с произвольно трансформированным объектом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Пусть к объекту применена некоторая трансформация </a:t>
            </a:r>
            <a:r>
              <a:rPr lang="en-US" dirty="0"/>
              <a:t>T</a:t>
            </a:r>
          </a:p>
          <a:p>
            <a:r>
              <a:rPr lang="ru-RU" dirty="0"/>
              <a:t>Для нахождения точки пересечения можно применить трансформацию, обратную </a:t>
            </a:r>
            <a:r>
              <a:rPr lang="en-US" dirty="0"/>
              <a:t>T</a:t>
            </a:r>
            <a:r>
              <a:rPr lang="ru-RU" dirty="0"/>
              <a:t>, к лучу и найти точку пересечения трансформированного луча с объектом</a:t>
            </a:r>
          </a:p>
          <a:p>
            <a:pPr lvl="1"/>
            <a:r>
              <a:rPr lang="ru-RU" dirty="0"/>
              <a:t>Если преобразование </a:t>
            </a:r>
            <a:r>
              <a:rPr lang="en-US" dirty="0"/>
              <a:t>T </a:t>
            </a:r>
            <a:r>
              <a:rPr lang="ru-RU" dirty="0"/>
              <a:t>задано матрицей </a:t>
            </a:r>
            <a:r>
              <a:rPr lang="en-US" dirty="0"/>
              <a:t>M</a:t>
            </a:r>
            <a:r>
              <a:rPr lang="ru-RU" dirty="0"/>
              <a:t>, то для нахождения обратного преобразования луча нужно найти матрицу </a:t>
            </a:r>
            <a:r>
              <a:rPr lang="en-US" dirty="0"/>
              <a:t>M</a:t>
            </a:r>
            <a:r>
              <a:rPr lang="ru-RU" baseline="30000" dirty="0"/>
              <a:t>-1</a:t>
            </a:r>
            <a:r>
              <a:rPr lang="en-US" dirty="0"/>
              <a:t> </a:t>
            </a:r>
            <a:r>
              <a:rPr lang="ru-RU" dirty="0"/>
              <a:t>и применить данную матрицу к точке испускания луча и его направлению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Преимущества данного способа</a:t>
            </a:r>
          </a:p>
        </p:txBody>
      </p:sp>
      <p:sp>
        <p:nvSpPr>
          <p:cNvPr id="8" name="Содержимое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Трансформация луча проще трансформации объекта</a:t>
            </a:r>
          </a:p>
          <a:p>
            <a:pPr lvl="1"/>
            <a:r>
              <a:rPr lang="ru-RU" dirty="0"/>
              <a:t>Как до, так и после трансформации луч задается точкой испускания и направлением</a:t>
            </a:r>
          </a:p>
          <a:p>
            <a:r>
              <a:rPr lang="ru-RU" dirty="0"/>
              <a:t>Найти точки пересечения луча с базовым объектом может оказаться проще, чем найти пересечения с произвольно трансформированным объектом</a:t>
            </a:r>
          </a:p>
        </p:txBody>
      </p:sp>
      <p:graphicFrame>
        <p:nvGraphicFramePr>
          <p:cNvPr id="10244" name="Object 4"/>
          <p:cNvGraphicFramePr>
            <a:graphicFrameLocks noChangeAspect="1"/>
          </p:cNvGraphicFramePr>
          <p:nvPr/>
        </p:nvGraphicFramePr>
        <p:xfrm>
          <a:off x="4860032" y="5373216"/>
          <a:ext cx="1630907" cy="1152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5" name="Equation" r:id="rId3" imgW="647640" imgH="457200" progId="Equation.3">
                  <p:embed/>
                </p:oleObj>
              </mc:Choice>
              <mc:Fallback>
                <p:oleObj name="Equation" r:id="rId3" imgW="647640" imgH="4572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032" y="5373216"/>
                        <a:ext cx="1630907" cy="115212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Пересечение луча с полигональными сетками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Для нахождения точек пересечения луча с полигональной сеткой необходимо найти точки пересечения со всеми ее гранями</a:t>
            </a:r>
          </a:p>
          <a:p>
            <a:pPr lvl="1"/>
            <a:r>
              <a:rPr lang="ru-RU" dirty="0"/>
              <a:t>Треугольные грани упрощают нахождение точек пересечения</a:t>
            </a:r>
          </a:p>
          <a:p>
            <a:pPr lvl="1"/>
            <a:r>
              <a:rPr lang="ru-RU" dirty="0"/>
              <a:t>На практике полный перебор всех граней сетки не применяется в виду низкого быстродействия</a:t>
            </a:r>
          </a:p>
          <a:p>
            <a:pPr lvl="2"/>
            <a:r>
              <a:rPr lang="ru-RU" dirty="0"/>
              <a:t>Сетка представляется в виде дерева, что сокращает сложность задачи с</a:t>
            </a:r>
            <a:r>
              <a:rPr lang="en-US" dirty="0"/>
              <a:t> O(N) </a:t>
            </a:r>
            <a:r>
              <a:rPr lang="ru-RU" dirty="0"/>
              <a:t>до </a:t>
            </a:r>
            <a:r>
              <a:rPr lang="en-US" dirty="0"/>
              <a:t>O(</a:t>
            </a:r>
            <a:r>
              <a:rPr lang="en-US" dirty="0" err="1"/>
              <a:t>logN</a:t>
            </a:r>
            <a:r>
              <a:rPr lang="en-US" dirty="0"/>
              <a:t>)</a:t>
            </a:r>
            <a:endParaRPr lang="ru-RU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Прямая соединительная линия 33"/>
          <p:cNvCxnSpPr/>
          <p:nvPr/>
        </p:nvCxnSpPr>
        <p:spPr>
          <a:xfrm>
            <a:off x="6997824" y="3717032"/>
            <a:ext cx="4292352" cy="101649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Пересечение луча с треугольником</a:t>
            </a:r>
          </a:p>
        </p:txBody>
      </p:sp>
      <p:sp>
        <p:nvSpPr>
          <p:cNvPr id="19" name="Равнобедренный треугольник 18"/>
          <p:cNvSpPr/>
          <p:nvPr/>
        </p:nvSpPr>
        <p:spPr>
          <a:xfrm>
            <a:off x="3923928" y="2420888"/>
            <a:ext cx="4132633" cy="2232248"/>
          </a:xfrm>
          <a:prstGeom prst="triangle">
            <a:avLst>
              <a:gd name="adj" fmla="val 75048"/>
            </a:avLst>
          </a:prstGeom>
          <a:solidFill>
            <a:srgbClr val="FFFF00">
              <a:alpha val="5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3923928" y="465313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RU" dirty="0"/>
          </a:p>
        </p:txBody>
      </p:sp>
      <p:sp>
        <p:nvSpPr>
          <p:cNvPr id="21" name="TextBox 20"/>
          <p:cNvSpPr txBox="1"/>
          <p:nvPr/>
        </p:nvSpPr>
        <p:spPr>
          <a:xfrm>
            <a:off x="8028384" y="458112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ru-RU" dirty="0"/>
          </a:p>
        </p:txBody>
      </p:sp>
      <p:sp>
        <p:nvSpPr>
          <p:cNvPr id="22" name="TextBox 21"/>
          <p:cNvSpPr txBox="1"/>
          <p:nvPr/>
        </p:nvSpPr>
        <p:spPr>
          <a:xfrm>
            <a:off x="6804248" y="198884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endParaRPr lang="ru-RU" dirty="0"/>
          </a:p>
        </p:txBody>
      </p:sp>
      <p:sp>
        <p:nvSpPr>
          <p:cNvPr id="35" name="TextBox 34"/>
          <p:cNvSpPr txBox="1"/>
          <p:nvPr/>
        </p:nvSpPr>
        <p:spPr>
          <a:xfrm>
            <a:off x="6565776" y="3573016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endParaRPr lang="ru-RU" sz="2400" dirty="0"/>
          </a:p>
        </p:txBody>
      </p:sp>
      <p:sp>
        <p:nvSpPr>
          <p:cNvPr id="36" name="Овал 35"/>
          <p:cNvSpPr/>
          <p:nvPr/>
        </p:nvSpPr>
        <p:spPr>
          <a:xfrm>
            <a:off x="6925816" y="3645024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7" name="Прямая со стрелкой 36"/>
          <p:cNvCxnSpPr/>
          <p:nvPr/>
        </p:nvCxnSpPr>
        <p:spPr>
          <a:xfrm>
            <a:off x="2749352" y="2708920"/>
            <a:ext cx="2664296" cy="6480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>
            <a:off x="2749352" y="2708920"/>
            <a:ext cx="4248472" cy="99972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Овал 38"/>
          <p:cNvSpPr/>
          <p:nvPr/>
        </p:nvSpPr>
        <p:spPr>
          <a:xfrm>
            <a:off x="2677344" y="2636912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TextBox 39"/>
          <p:cNvSpPr txBox="1"/>
          <p:nvPr/>
        </p:nvSpPr>
        <p:spPr>
          <a:xfrm>
            <a:off x="3901480" y="2996952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  <a:endParaRPr lang="ru-RU" sz="24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2569840" y="2780928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</a:t>
            </a:r>
            <a:endParaRPr lang="ru-RU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0" y="3356992"/>
            <a:ext cx="39239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/>
              <a:t>Найти точку </a:t>
            </a:r>
            <a:r>
              <a:rPr lang="en-US" dirty="0"/>
              <a:t>P</a:t>
            </a:r>
            <a:r>
              <a:rPr lang="ru-RU" dirty="0"/>
              <a:t> пересечения с плоскостью треугольника</a:t>
            </a:r>
          </a:p>
          <a:p>
            <a:pPr marL="342900" indent="-342900">
              <a:buAutoNum type="arabicPeriod"/>
            </a:pPr>
            <a:endParaRPr lang="ru-RU" dirty="0"/>
          </a:p>
          <a:p>
            <a:pPr marL="342900" indent="-342900">
              <a:buAutoNum type="arabicPeriod"/>
            </a:pPr>
            <a:r>
              <a:rPr lang="ru-RU" dirty="0"/>
              <a:t>Определить принадлежность данной точки внутренней области треугольника</a:t>
            </a:r>
          </a:p>
          <a:p>
            <a:pPr marL="342900" indent="-342900">
              <a:buAutoNum type="arabicPeriod"/>
            </a:pPr>
            <a:endParaRPr lang="ru-RU" dirty="0"/>
          </a:p>
          <a:p>
            <a:pPr marL="342900" indent="-342900">
              <a:buAutoNum type="arabicPeriod"/>
            </a:pPr>
            <a:r>
              <a:rPr lang="ru-RU" dirty="0"/>
              <a:t>Вычислить интерполированные значения атрибутов вершин (цвет, нормаль и др.) в точке пересечения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Нахождение точки пересечение луча с плоскостью треугольника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Найти уравнение плоскости треугольника</a:t>
            </a:r>
          </a:p>
          <a:p>
            <a:pPr lvl="1"/>
            <a:r>
              <a:rPr lang="ru-RU" dirty="0"/>
              <a:t>Вычислить нормаль через векторное произведение двух сторон треугольника (коэффициенты </a:t>
            </a:r>
            <a:r>
              <a:rPr lang="en-US" dirty="0"/>
              <a:t>A, B, C)</a:t>
            </a:r>
            <a:endParaRPr lang="ru-RU" dirty="0"/>
          </a:p>
          <a:p>
            <a:pPr lvl="1"/>
            <a:r>
              <a:rPr lang="ru-RU" dirty="0"/>
              <a:t>Вычислить скалярное произведение нормали и любой из вершин треугольника (коэффициент </a:t>
            </a:r>
            <a:r>
              <a:rPr lang="en-US" dirty="0"/>
              <a:t>–D)</a:t>
            </a:r>
          </a:p>
          <a:p>
            <a:r>
              <a:rPr lang="ru-RU" dirty="0"/>
              <a:t>Найти точку пересечения луча с плоскостью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400" dirty="0"/>
              <a:t>Определение принадлежности точки внутренней области треугольника</a:t>
            </a:r>
          </a:p>
        </p:txBody>
      </p:sp>
      <p:sp>
        <p:nvSpPr>
          <p:cNvPr id="4" name="Равнобедренный треугольник 3"/>
          <p:cNvSpPr/>
          <p:nvPr/>
        </p:nvSpPr>
        <p:spPr>
          <a:xfrm>
            <a:off x="3203848" y="2348880"/>
            <a:ext cx="4132633" cy="2232248"/>
          </a:xfrm>
          <a:prstGeom prst="triangle">
            <a:avLst>
              <a:gd name="adj" fmla="val 75048"/>
            </a:avLst>
          </a:prstGeom>
          <a:solidFill>
            <a:srgbClr val="FFFF00">
              <a:alpha val="5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3059832" y="465313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308304" y="450912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6084168" y="191683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5940152" y="3068960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endParaRPr lang="ru-RU" sz="2400" dirty="0"/>
          </a:p>
        </p:txBody>
      </p:sp>
      <p:sp>
        <p:nvSpPr>
          <p:cNvPr id="9" name="Овал 8"/>
          <p:cNvSpPr/>
          <p:nvPr/>
        </p:nvSpPr>
        <p:spPr>
          <a:xfrm>
            <a:off x="6205736" y="3573016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4" idx="3"/>
          </p:cNvCxnSpPr>
          <p:nvPr/>
        </p:nvCxnSpPr>
        <p:spPr>
          <a:xfrm flipH="1" flipV="1">
            <a:off x="6300192" y="4005064"/>
            <a:ext cx="5115" cy="57606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>
            <a:stCxn id="4" idx="2"/>
          </p:cNvCxnSpPr>
          <p:nvPr/>
        </p:nvCxnSpPr>
        <p:spPr>
          <a:xfrm flipV="1">
            <a:off x="3203848" y="3629025"/>
            <a:ext cx="3101702" cy="95210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444208" y="407707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h</a:t>
            </a:r>
            <a:r>
              <a:rPr lang="en-US" baseline="-25000" dirty="0" err="1"/>
              <a:t>AB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323528" y="2276872"/>
            <a:ext cx="38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Точка </a:t>
            </a:r>
            <a:r>
              <a:rPr lang="en-US" dirty="0"/>
              <a:t>P </a:t>
            </a:r>
            <a:r>
              <a:rPr lang="ru-RU" dirty="0"/>
              <a:t>лежит внутри треугольника, если </a:t>
            </a:r>
            <a:r>
              <a:rPr lang="en-US" dirty="0"/>
              <a:t> </a:t>
            </a:r>
            <a:r>
              <a:rPr lang="ru-RU" dirty="0"/>
              <a:t>одновременно выполняются условия:</a:t>
            </a:r>
          </a:p>
        </p:txBody>
      </p:sp>
      <p:graphicFrame>
        <p:nvGraphicFramePr>
          <p:cNvPr id="22" name="Объект 21"/>
          <p:cNvGraphicFramePr>
            <a:graphicFrameLocks noChangeAspect="1"/>
          </p:cNvGraphicFramePr>
          <p:nvPr/>
        </p:nvGraphicFramePr>
        <p:xfrm>
          <a:off x="1" y="3284984"/>
          <a:ext cx="1979712" cy="16793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" name="Equation" r:id="rId3" imgW="838080" imgH="711000" progId="Equation.3">
                  <p:embed/>
                </p:oleObj>
              </mc:Choice>
              <mc:Fallback>
                <p:oleObj name="Equation" r:id="rId3" imgW="838080" imgH="7110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3284984"/>
                        <a:ext cx="1979712" cy="16793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0" y="5013176"/>
            <a:ext cx="799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ru-RU" baseline="-25000" dirty="0"/>
              <a:t>*</a:t>
            </a:r>
            <a:r>
              <a:rPr lang="en-US" dirty="0"/>
              <a:t> </a:t>
            </a:r>
            <a:r>
              <a:rPr lang="ru-RU" dirty="0"/>
              <a:t>– перпендикуляры к ребрам треугольника, лежащие в его плоскости</a:t>
            </a:r>
          </a:p>
        </p:txBody>
      </p:sp>
      <p:graphicFrame>
        <p:nvGraphicFramePr>
          <p:cNvPr id="24" name="Объект 23"/>
          <p:cNvGraphicFramePr>
            <a:graphicFrameLocks noChangeAspect="1"/>
          </p:cNvGraphicFramePr>
          <p:nvPr/>
        </p:nvGraphicFramePr>
        <p:xfrm>
          <a:off x="323528" y="5377126"/>
          <a:ext cx="1784549" cy="1480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3" name="Equation" r:id="rId5" imgW="825480" imgH="685800" progId="Equation.3">
                  <p:embed/>
                </p:oleObj>
              </mc:Choice>
              <mc:Fallback>
                <p:oleObj name="Equation" r:id="rId5" imgW="825480" imgH="6858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5377126"/>
                        <a:ext cx="1784549" cy="148087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Интерполяция атрибутов вершин</a:t>
            </a:r>
          </a:p>
        </p:txBody>
      </p:sp>
      <p:sp>
        <p:nvSpPr>
          <p:cNvPr id="3" name="Равнобедренный треугольник 2"/>
          <p:cNvSpPr/>
          <p:nvPr/>
        </p:nvSpPr>
        <p:spPr>
          <a:xfrm>
            <a:off x="4355976" y="2276872"/>
            <a:ext cx="4132633" cy="2232248"/>
          </a:xfrm>
          <a:prstGeom prst="triangle">
            <a:avLst>
              <a:gd name="adj" fmla="val 75048"/>
            </a:avLst>
          </a:prstGeom>
          <a:solidFill>
            <a:srgbClr val="FFFF00">
              <a:alpha val="5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8460432" y="443711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7236296" y="184482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444208" y="3140968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endParaRPr lang="ru-RU" sz="2400" dirty="0"/>
          </a:p>
        </p:txBody>
      </p:sp>
      <p:sp>
        <p:nvSpPr>
          <p:cNvPr id="7" name="Овал 6"/>
          <p:cNvSpPr/>
          <p:nvPr/>
        </p:nvSpPr>
        <p:spPr>
          <a:xfrm>
            <a:off x="6588224" y="3501008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 стрелкой 7"/>
          <p:cNvCxnSpPr/>
          <p:nvPr/>
        </p:nvCxnSpPr>
        <p:spPr>
          <a:xfrm flipH="1" flipV="1">
            <a:off x="6516216" y="3933056"/>
            <a:ext cx="5116" cy="57606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>
            <a:stCxn id="3" idx="2"/>
          </p:cNvCxnSpPr>
          <p:nvPr/>
        </p:nvCxnSpPr>
        <p:spPr>
          <a:xfrm flipV="1">
            <a:off x="4355976" y="3573016"/>
            <a:ext cx="2304256" cy="93610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139952" y="407707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7524328" y="3284984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P’</a:t>
            </a:r>
            <a:endParaRPr lang="ru-RU" sz="2400" dirty="0"/>
          </a:p>
        </p:txBody>
      </p:sp>
      <p:sp>
        <p:nvSpPr>
          <p:cNvPr id="14" name="Овал 13"/>
          <p:cNvSpPr/>
          <p:nvPr/>
        </p:nvSpPr>
        <p:spPr>
          <a:xfrm>
            <a:off x="7380312" y="3501008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Прямая соединительная линия 15"/>
          <p:cNvCxnSpPr>
            <a:stCxn id="3" idx="0"/>
            <a:endCxn id="3" idx="3"/>
          </p:cNvCxnSpPr>
          <p:nvPr/>
        </p:nvCxnSpPr>
        <p:spPr>
          <a:xfrm>
            <a:off x="7457435" y="2276872"/>
            <a:ext cx="0" cy="2232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308304" y="4509120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endParaRPr lang="ru-RU" dirty="0"/>
          </a:p>
        </p:txBody>
      </p:sp>
      <p:graphicFrame>
        <p:nvGraphicFramePr>
          <p:cNvPr id="19" name="Объект 18"/>
          <p:cNvGraphicFramePr>
            <a:graphicFrameLocks noChangeAspect="1"/>
          </p:cNvGraphicFramePr>
          <p:nvPr/>
        </p:nvGraphicFramePr>
        <p:xfrm>
          <a:off x="6156176" y="4005064"/>
          <a:ext cx="288032" cy="4896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8" name="Equation" r:id="rId3" imgW="126720" imgH="215640" progId="Equation.3">
                  <p:embed/>
                </p:oleObj>
              </mc:Choice>
              <mc:Fallback>
                <p:oleObj name="Equation" r:id="rId3" imgW="126720" imgH="215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176" y="4005064"/>
                        <a:ext cx="288032" cy="48965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ъект 21"/>
          <p:cNvGraphicFramePr>
            <a:graphicFrameLocks noChangeAspect="1"/>
          </p:cNvGraphicFramePr>
          <p:nvPr/>
        </p:nvGraphicFramePr>
        <p:xfrm>
          <a:off x="0" y="1844824"/>
          <a:ext cx="5362575" cy="286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9" name="Equation" r:id="rId5" imgW="2806560" imgH="1498320" progId="Equation.3">
                  <p:embed/>
                </p:oleObj>
              </mc:Choice>
              <mc:Fallback>
                <p:oleObj name="Equation" r:id="rId5" imgW="2806560" imgH="149832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844824"/>
                        <a:ext cx="5362575" cy="2862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Объект 23"/>
          <p:cNvGraphicFramePr>
            <a:graphicFrameLocks noChangeAspect="1"/>
          </p:cNvGraphicFramePr>
          <p:nvPr/>
        </p:nvGraphicFramePr>
        <p:xfrm>
          <a:off x="0" y="4869160"/>
          <a:ext cx="8479837" cy="13558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0" name="Equation" r:id="rId7" imgW="4597200" imgH="736560" progId="Equation.3">
                  <p:embed/>
                </p:oleObj>
              </mc:Choice>
              <mc:Fallback>
                <p:oleObj name="Equation" r:id="rId7" imgW="4597200" imgH="73656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869160"/>
                        <a:ext cx="8479837" cy="135587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3707904" y="6165304"/>
            <a:ext cx="4968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 </a:t>
            </a:r>
            <a:r>
              <a:rPr lang="en-US" dirty="0"/>
              <a:t>AP</a:t>
            </a:r>
            <a:r>
              <a:rPr lang="en-US" dirty="0">
                <a:latin typeface="Calibri"/>
                <a:cs typeface="Calibri"/>
              </a:rPr>
              <a:t>•</a:t>
            </a:r>
            <a:r>
              <a:rPr lang="en-US" dirty="0"/>
              <a:t>DC&lt;0</a:t>
            </a:r>
            <a:r>
              <a:rPr lang="ru-RU" dirty="0"/>
              <a:t> точка </a:t>
            </a:r>
            <a:r>
              <a:rPr lang="en-US" dirty="0"/>
              <a:t>P </a:t>
            </a:r>
            <a:r>
              <a:rPr lang="ru-RU" dirty="0"/>
              <a:t>находится вне треугольника </a:t>
            </a:r>
            <a:r>
              <a:rPr lang="en-US" dirty="0"/>
              <a:t>ABC</a:t>
            </a:r>
            <a:endParaRPr lang="ru-RU" dirty="0"/>
          </a:p>
        </p:txBody>
      </p:sp>
      <p:sp>
        <p:nvSpPr>
          <p:cNvPr id="26" name="TextBox 25"/>
          <p:cNvSpPr txBox="1"/>
          <p:nvPr/>
        </p:nvSpPr>
        <p:spPr>
          <a:xfrm>
            <a:off x="5148064" y="4005064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α</a:t>
            </a:r>
            <a:endParaRPr lang="ru-RU" dirty="0"/>
          </a:p>
        </p:txBody>
      </p:sp>
      <p:sp>
        <p:nvSpPr>
          <p:cNvPr id="27" name="Дуга 26"/>
          <p:cNvSpPr/>
          <p:nvPr/>
        </p:nvSpPr>
        <p:spPr>
          <a:xfrm>
            <a:off x="4499992" y="4077072"/>
            <a:ext cx="720080" cy="720080"/>
          </a:xfrm>
          <a:prstGeom prst="arc">
            <a:avLst>
              <a:gd name="adj1" fmla="val 17280114"/>
              <a:gd name="adj2" fmla="val 36243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Интерполяция атрибутов вершин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С каждой вершиной сетки можно связать некоторый набор атрибутов (цвет, нормаль, текстурные координаты и т.п.)</a:t>
            </a:r>
          </a:p>
          <a:p>
            <a:r>
              <a:rPr lang="ru-RU" dirty="0"/>
              <a:t>В точке пересечения луча и треугольной грани сетки вычисляются весовые коэффициенты </a:t>
            </a:r>
            <a:r>
              <a:rPr lang="en-US" dirty="0"/>
              <a:t>k</a:t>
            </a:r>
            <a:r>
              <a:rPr lang="en-US" baseline="-25000" dirty="0"/>
              <a:t>A</a:t>
            </a:r>
            <a:r>
              <a:rPr lang="en-US" dirty="0"/>
              <a:t>, </a:t>
            </a:r>
            <a:r>
              <a:rPr lang="en-US" dirty="0" err="1"/>
              <a:t>k</a:t>
            </a:r>
            <a:r>
              <a:rPr lang="en-US" baseline="-25000" dirty="0" err="1"/>
              <a:t>B</a:t>
            </a:r>
            <a:r>
              <a:rPr lang="en-US" dirty="0"/>
              <a:t>, </a:t>
            </a:r>
            <a:r>
              <a:rPr lang="en-US" dirty="0" err="1"/>
              <a:t>k</a:t>
            </a:r>
            <a:r>
              <a:rPr lang="en-US" baseline="-25000" dirty="0" err="1"/>
              <a:t>C</a:t>
            </a:r>
            <a:endParaRPr lang="ru-RU" dirty="0"/>
          </a:p>
          <a:p>
            <a:pPr lvl="1"/>
            <a:r>
              <a:rPr lang="ru-RU" dirty="0"/>
              <a:t>Сумма коэффициентов </a:t>
            </a:r>
            <a:r>
              <a:rPr lang="en-US" dirty="0"/>
              <a:t>k</a:t>
            </a:r>
            <a:r>
              <a:rPr lang="en-US" baseline="-25000" dirty="0"/>
              <a:t>A</a:t>
            </a:r>
            <a:r>
              <a:rPr lang="en-US" dirty="0"/>
              <a:t>, </a:t>
            </a:r>
            <a:r>
              <a:rPr lang="en-US" dirty="0" err="1"/>
              <a:t>k</a:t>
            </a:r>
            <a:r>
              <a:rPr lang="en-US" baseline="-25000" dirty="0" err="1"/>
              <a:t>B</a:t>
            </a:r>
            <a:r>
              <a:rPr lang="en-US" dirty="0"/>
              <a:t>, </a:t>
            </a:r>
            <a:r>
              <a:rPr lang="en-US" dirty="0" err="1"/>
              <a:t>k</a:t>
            </a:r>
            <a:r>
              <a:rPr lang="en-US" baseline="-25000" dirty="0" err="1"/>
              <a:t>C</a:t>
            </a:r>
            <a:r>
              <a:rPr lang="en-US" baseline="-25000" dirty="0"/>
              <a:t> </a:t>
            </a:r>
            <a:r>
              <a:rPr lang="ru-RU" dirty="0"/>
              <a:t>для любой</a:t>
            </a:r>
            <a:r>
              <a:rPr lang="en-US" dirty="0"/>
              <a:t> </a:t>
            </a:r>
            <a:r>
              <a:rPr lang="ru-RU" dirty="0"/>
              <a:t>точки треугольника равна 1, а сами коэффициенты находятся в диапазоне от 0 до 1</a:t>
            </a:r>
          </a:p>
          <a:p>
            <a:r>
              <a:rPr lang="ru-RU" dirty="0"/>
              <a:t>Данные коэффициенты используются для вычисления взвешенного (интерполированного) значения атрибутов вершин в точке пересечения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Расчет освещения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Существуют алгоритмы синтеза трехмерных изображений, более точно моделирующие физические законы распространения и взаимодействия света с объектами</a:t>
            </a:r>
          </a:p>
          <a:p>
            <a:pPr lvl="1" eaLnBrk="1" hangingPunct="1"/>
            <a:r>
              <a:rPr lang="ru-RU"/>
              <a:t>Трассировка лучей </a:t>
            </a:r>
            <a:r>
              <a:rPr lang="en-US"/>
              <a:t>Ray-tracing</a:t>
            </a:r>
            <a:endParaRPr lang="ru-RU"/>
          </a:p>
          <a:p>
            <a:pPr lvl="1" eaLnBrk="1" hangingPunct="1"/>
            <a:r>
              <a:rPr lang="ru-RU"/>
              <a:t>Алгоритмы расчета глобального освещения</a:t>
            </a:r>
            <a:endParaRPr lang="en-US"/>
          </a:p>
          <a:p>
            <a:pPr lvl="1" eaLnBrk="1" hangingPunct="1"/>
            <a:r>
              <a:rPr lang="ru-RU"/>
              <a:t>Фотонные карты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Расчет прямого освещения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 столкновении луча с поверхностью выполняется суммарный вклад источников света в освещенность данной точки поверхности</a:t>
            </a:r>
          </a:p>
          <a:p>
            <a:pPr lvl="1"/>
            <a:r>
              <a:rPr lang="ru-RU" dirty="0"/>
              <a:t>Строятся вторичные лучи из точки столкновения по направлению к источникам света</a:t>
            </a:r>
          </a:p>
          <a:p>
            <a:pPr lvl="1"/>
            <a:r>
              <a:rPr lang="ru-RU" dirty="0"/>
              <a:t>Вычисляется расчет освещения с использованием заданной модели освещения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Пример вычисления диффузной составляющей отраженного света</a:t>
            </a:r>
          </a:p>
        </p:txBody>
      </p:sp>
      <p:sp>
        <p:nvSpPr>
          <p:cNvPr id="5" name="Овал 4"/>
          <p:cNvSpPr/>
          <p:nvPr/>
        </p:nvSpPr>
        <p:spPr>
          <a:xfrm>
            <a:off x="5975648" y="4005064"/>
            <a:ext cx="3168352" cy="18002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16-конечная звезда 5"/>
          <p:cNvSpPr/>
          <p:nvPr/>
        </p:nvSpPr>
        <p:spPr>
          <a:xfrm>
            <a:off x="5399584" y="2132856"/>
            <a:ext cx="576064" cy="576064"/>
          </a:xfrm>
          <a:prstGeom prst="star1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16-конечная звезда 6"/>
          <p:cNvSpPr/>
          <p:nvPr/>
        </p:nvSpPr>
        <p:spPr>
          <a:xfrm>
            <a:off x="2807296" y="4293096"/>
            <a:ext cx="720080" cy="720080"/>
          </a:xfrm>
          <a:prstGeom prst="star1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лыбающееся лицо 7"/>
          <p:cNvSpPr/>
          <p:nvPr/>
        </p:nvSpPr>
        <p:spPr>
          <a:xfrm>
            <a:off x="2663280" y="2060848"/>
            <a:ext cx="936104" cy="936104"/>
          </a:xfrm>
          <a:prstGeom prst="smileyFac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 стрелкой 9"/>
          <p:cNvCxnSpPr/>
          <p:nvPr/>
        </p:nvCxnSpPr>
        <p:spPr>
          <a:xfrm flipH="1" flipV="1">
            <a:off x="3167336" y="2564904"/>
            <a:ext cx="3744416" cy="15121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H="1" flipV="1">
            <a:off x="6839744" y="3645024"/>
            <a:ext cx="72008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39744" y="342900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n</a:t>
            </a:r>
            <a:endParaRPr lang="ru-RU" b="1" i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6" name="Прямая со стрелкой 15"/>
          <p:cNvCxnSpPr/>
          <p:nvPr/>
        </p:nvCxnSpPr>
        <p:spPr>
          <a:xfrm flipH="1" flipV="1">
            <a:off x="5687616" y="2420888"/>
            <a:ext cx="1224136" cy="16561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 flipH="1">
            <a:off x="3167336" y="4077072"/>
            <a:ext cx="3744416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263680" y="299695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b="1" i="1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ru-RU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76056" y="399577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b="1" i="1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ru-RU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11552" y="335699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v</a:t>
            </a:r>
            <a:endParaRPr lang="ru-RU" b="1" i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5" name="Объект 24"/>
          <p:cNvGraphicFramePr>
            <a:graphicFrameLocks noChangeAspect="1"/>
          </p:cNvGraphicFramePr>
          <p:nvPr/>
        </p:nvGraphicFramePr>
        <p:xfrm>
          <a:off x="0" y="5517232"/>
          <a:ext cx="6579695" cy="13407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9" name="Equation" r:id="rId3" imgW="3365280" imgH="685800" progId="Equation.3">
                  <p:embed/>
                </p:oleObj>
              </mc:Choice>
              <mc:Fallback>
                <p:oleObj name="Equation" r:id="rId3" imgW="3365280" imgH="6858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5517232"/>
                        <a:ext cx="6579695" cy="134076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Отбрасывание теней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затененности точки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точку поверхности попадает свет от источника, если луч, испущенный из данной точки по направлению к источнику не встречает на своем пути препятствий</a:t>
            </a:r>
          </a:p>
          <a:p>
            <a:pPr lvl="1"/>
            <a:r>
              <a:rPr lang="ru-RU" dirty="0"/>
              <a:t>Отсутствуют пересечения луча с объектами сцены</a:t>
            </a:r>
          </a:p>
          <a:p>
            <a:pPr lvl="1"/>
            <a:r>
              <a:rPr lang="ru-RU" dirty="0"/>
              <a:t>Объекты «за источником света» не отбрасывают тени (</a:t>
            </a:r>
            <a:r>
              <a:rPr lang="en-US" dirty="0"/>
              <a:t>t </a:t>
            </a:r>
            <a:r>
              <a:rPr lang="ru-RU" dirty="0"/>
              <a:t>пересечения </a:t>
            </a:r>
            <a:r>
              <a:rPr lang="en-US" dirty="0"/>
              <a:t>&gt; 1)</a:t>
            </a:r>
            <a:endParaRPr lang="ru-RU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олилиния 11"/>
          <p:cNvSpPr/>
          <p:nvPr/>
        </p:nvSpPr>
        <p:spPr>
          <a:xfrm rot="8082189">
            <a:off x="2850023" y="892401"/>
            <a:ext cx="1732345" cy="1348181"/>
          </a:xfrm>
          <a:custGeom>
            <a:avLst/>
            <a:gdLst>
              <a:gd name="connsiteX0" fmla="*/ 703645 w 1732345"/>
              <a:gd name="connsiteY0" fmla="*/ 148031 h 1348181"/>
              <a:gd name="connsiteX1" fmla="*/ 703645 w 1732345"/>
              <a:gd name="connsiteY1" fmla="*/ 148031 h 1348181"/>
              <a:gd name="connsiteX2" fmla="*/ 1246570 w 1732345"/>
              <a:gd name="connsiteY2" fmla="*/ 490931 h 1348181"/>
              <a:gd name="connsiteX3" fmla="*/ 1503745 w 1732345"/>
              <a:gd name="connsiteY3" fmla="*/ 548081 h 1348181"/>
              <a:gd name="connsiteX4" fmla="*/ 1675195 w 1732345"/>
              <a:gd name="connsiteY4" fmla="*/ 605231 h 1348181"/>
              <a:gd name="connsiteX5" fmla="*/ 1732345 w 1732345"/>
              <a:gd name="connsiteY5" fmla="*/ 690956 h 1348181"/>
              <a:gd name="connsiteX6" fmla="*/ 1589470 w 1732345"/>
              <a:gd name="connsiteY6" fmla="*/ 862406 h 1348181"/>
              <a:gd name="connsiteX7" fmla="*/ 1503745 w 1732345"/>
              <a:gd name="connsiteY7" fmla="*/ 948131 h 1348181"/>
              <a:gd name="connsiteX8" fmla="*/ 1418020 w 1732345"/>
              <a:gd name="connsiteY8" fmla="*/ 976706 h 1348181"/>
              <a:gd name="connsiteX9" fmla="*/ 1103695 w 1732345"/>
              <a:gd name="connsiteY9" fmla="*/ 1148156 h 1348181"/>
              <a:gd name="connsiteX10" fmla="*/ 760795 w 1732345"/>
              <a:gd name="connsiteY10" fmla="*/ 1262456 h 1348181"/>
              <a:gd name="connsiteX11" fmla="*/ 675070 w 1732345"/>
              <a:gd name="connsiteY11" fmla="*/ 1291031 h 1348181"/>
              <a:gd name="connsiteX12" fmla="*/ 589345 w 1732345"/>
              <a:gd name="connsiteY12" fmla="*/ 1348181 h 1348181"/>
              <a:gd name="connsiteX13" fmla="*/ 417895 w 1732345"/>
              <a:gd name="connsiteY13" fmla="*/ 1291031 h 1348181"/>
              <a:gd name="connsiteX14" fmla="*/ 303595 w 1732345"/>
              <a:gd name="connsiteY14" fmla="*/ 1119581 h 1348181"/>
              <a:gd name="connsiteX15" fmla="*/ 246445 w 1732345"/>
              <a:gd name="connsiteY15" fmla="*/ 1005281 h 1348181"/>
              <a:gd name="connsiteX16" fmla="*/ 217870 w 1732345"/>
              <a:gd name="connsiteY16" fmla="*/ 919556 h 1348181"/>
              <a:gd name="connsiteX17" fmla="*/ 160720 w 1732345"/>
              <a:gd name="connsiteY17" fmla="*/ 776681 h 1348181"/>
              <a:gd name="connsiteX18" fmla="*/ 132145 w 1732345"/>
              <a:gd name="connsiteY18" fmla="*/ 576656 h 1348181"/>
              <a:gd name="connsiteX19" fmla="*/ 103570 w 1732345"/>
              <a:gd name="connsiteY19" fmla="*/ 490931 h 1348181"/>
              <a:gd name="connsiteX20" fmla="*/ 17845 w 1732345"/>
              <a:gd name="connsiteY20" fmla="*/ 176606 h 1348181"/>
              <a:gd name="connsiteX21" fmla="*/ 46420 w 1732345"/>
              <a:gd name="connsiteY21" fmla="*/ 33731 h 1348181"/>
              <a:gd name="connsiteX22" fmla="*/ 389320 w 1732345"/>
              <a:gd name="connsiteY22" fmla="*/ 62306 h 1348181"/>
              <a:gd name="connsiteX23" fmla="*/ 560770 w 1732345"/>
              <a:gd name="connsiteY23" fmla="*/ 176606 h 1348181"/>
              <a:gd name="connsiteX24" fmla="*/ 703645 w 1732345"/>
              <a:gd name="connsiteY24" fmla="*/ 148031 h 1348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732345" h="1348181">
                <a:moveTo>
                  <a:pt x="703645" y="148031"/>
                </a:moveTo>
                <a:lnTo>
                  <a:pt x="703645" y="148031"/>
                </a:lnTo>
                <a:cubicBezTo>
                  <a:pt x="884620" y="262331"/>
                  <a:pt x="1060228" y="385607"/>
                  <a:pt x="1246570" y="490931"/>
                </a:cubicBezTo>
                <a:cubicBezTo>
                  <a:pt x="1270496" y="504455"/>
                  <a:pt x="1492395" y="544986"/>
                  <a:pt x="1503745" y="548081"/>
                </a:cubicBezTo>
                <a:cubicBezTo>
                  <a:pt x="1561864" y="563932"/>
                  <a:pt x="1675195" y="605231"/>
                  <a:pt x="1675195" y="605231"/>
                </a:cubicBezTo>
                <a:cubicBezTo>
                  <a:pt x="1694245" y="633806"/>
                  <a:pt x="1732345" y="656613"/>
                  <a:pt x="1732345" y="690956"/>
                </a:cubicBezTo>
                <a:cubicBezTo>
                  <a:pt x="1732345" y="800598"/>
                  <a:pt x="1652180" y="810148"/>
                  <a:pt x="1589470" y="862406"/>
                </a:cubicBezTo>
                <a:cubicBezTo>
                  <a:pt x="1558425" y="888277"/>
                  <a:pt x="1537369" y="925715"/>
                  <a:pt x="1503745" y="948131"/>
                </a:cubicBezTo>
                <a:cubicBezTo>
                  <a:pt x="1478683" y="964839"/>
                  <a:pt x="1444961" y="963236"/>
                  <a:pt x="1418020" y="976706"/>
                </a:cubicBezTo>
                <a:cubicBezTo>
                  <a:pt x="1209332" y="1081050"/>
                  <a:pt x="1492199" y="1018655"/>
                  <a:pt x="1103695" y="1148156"/>
                </a:cubicBezTo>
                <a:lnTo>
                  <a:pt x="760795" y="1262456"/>
                </a:lnTo>
                <a:cubicBezTo>
                  <a:pt x="732220" y="1271981"/>
                  <a:pt x="700132" y="1274323"/>
                  <a:pt x="675070" y="1291031"/>
                </a:cubicBezTo>
                <a:lnTo>
                  <a:pt x="589345" y="1348181"/>
                </a:lnTo>
                <a:cubicBezTo>
                  <a:pt x="532195" y="1329131"/>
                  <a:pt x="464936" y="1328663"/>
                  <a:pt x="417895" y="1291031"/>
                </a:cubicBezTo>
                <a:cubicBezTo>
                  <a:pt x="364260" y="1248123"/>
                  <a:pt x="334312" y="1181015"/>
                  <a:pt x="303595" y="1119581"/>
                </a:cubicBezTo>
                <a:cubicBezTo>
                  <a:pt x="284545" y="1081481"/>
                  <a:pt x="263225" y="1044434"/>
                  <a:pt x="246445" y="1005281"/>
                </a:cubicBezTo>
                <a:cubicBezTo>
                  <a:pt x="234580" y="977596"/>
                  <a:pt x="228446" y="947759"/>
                  <a:pt x="217870" y="919556"/>
                </a:cubicBezTo>
                <a:cubicBezTo>
                  <a:pt x="199860" y="871528"/>
                  <a:pt x="179770" y="824306"/>
                  <a:pt x="160720" y="776681"/>
                </a:cubicBezTo>
                <a:cubicBezTo>
                  <a:pt x="151195" y="710006"/>
                  <a:pt x="145354" y="642700"/>
                  <a:pt x="132145" y="576656"/>
                </a:cubicBezTo>
                <a:cubicBezTo>
                  <a:pt x="126238" y="547120"/>
                  <a:pt x="112225" y="519781"/>
                  <a:pt x="103570" y="490931"/>
                </a:cubicBezTo>
                <a:cubicBezTo>
                  <a:pt x="52616" y="321083"/>
                  <a:pt x="53619" y="319701"/>
                  <a:pt x="17845" y="176606"/>
                </a:cubicBezTo>
                <a:cubicBezTo>
                  <a:pt x="27370" y="128981"/>
                  <a:pt x="0" y="48014"/>
                  <a:pt x="46420" y="33731"/>
                </a:cubicBezTo>
                <a:cubicBezTo>
                  <a:pt x="156044" y="0"/>
                  <a:pt x="278808" y="31608"/>
                  <a:pt x="389320" y="62306"/>
                </a:cubicBezTo>
                <a:cubicBezTo>
                  <a:pt x="455500" y="80689"/>
                  <a:pt x="492084" y="176606"/>
                  <a:pt x="560770" y="176606"/>
                </a:cubicBezTo>
                <a:lnTo>
                  <a:pt x="703645" y="148031"/>
                </a:lnTo>
                <a:close/>
              </a:path>
            </a:pathLst>
          </a:custGeom>
          <a:solidFill>
            <a:srgbClr val="C5D7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/>
          <p:cNvSpPr/>
          <p:nvPr/>
        </p:nvSpPr>
        <p:spPr>
          <a:xfrm>
            <a:off x="4211960" y="4697760"/>
            <a:ext cx="4104456" cy="216024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Улыбающееся лицо 4"/>
          <p:cNvSpPr/>
          <p:nvPr/>
        </p:nvSpPr>
        <p:spPr>
          <a:xfrm>
            <a:off x="683568" y="2996952"/>
            <a:ext cx="1080120" cy="108012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16-конечная звезда 5"/>
          <p:cNvSpPr/>
          <p:nvPr/>
        </p:nvSpPr>
        <p:spPr>
          <a:xfrm>
            <a:off x="3851920" y="2060848"/>
            <a:ext cx="936104" cy="936104"/>
          </a:xfrm>
          <a:prstGeom prst="star1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олилиния 6"/>
          <p:cNvSpPr/>
          <p:nvPr/>
        </p:nvSpPr>
        <p:spPr>
          <a:xfrm rot="8082189">
            <a:off x="4578216" y="2476576"/>
            <a:ext cx="1732345" cy="1348181"/>
          </a:xfrm>
          <a:custGeom>
            <a:avLst/>
            <a:gdLst>
              <a:gd name="connsiteX0" fmla="*/ 703645 w 1732345"/>
              <a:gd name="connsiteY0" fmla="*/ 148031 h 1348181"/>
              <a:gd name="connsiteX1" fmla="*/ 703645 w 1732345"/>
              <a:gd name="connsiteY1" fmla="*/ 148031 h 1348181"/>
              <a:gd name="connsiteX2" fmla="*/ 1246570 w 1732345"/>
              <a:gd name="connsiteY2" fmla="*/ 490931 h 1348181"/>
              <a:gd name="connsiteX3" fmla="*/ 1503745 w 1732345"/>
              <a:gd name="connsiteY3" fmla="*/ 548081 h 1348181"/>
              <a:gd name="connsiteX4" fmla="*/ 1675195 w 1732345"/>
              <a:gd name="connsiteY4" fmla="*/ 605231 h 1348181"/>
              <a:gd name="connsiteX5" fmla="*/ 1732345 w 1732345"/>
              <a:gd name="connsiteY5" fmla="*/ 690956 h 1348181"/>
              <a:gd name="connsiteX6" fmla="*/ 1589470 w 1732345"/>
              <a:gd name="connsiteY6" fmla="*/ 862406 h 1348181"/>
              <a:gd name="connsiteX7" fmla="*/ 1503745 w 1732345"/>
              <a:gd name="connsiteY7" fmla="*/ 948131 h 1348181"/>
              <a:gd name="connsiteX8" fmla="*/ 1418020 w 1732345"/>
              <a:gd name="connsiteY8" fmla="*/ 976706 h 1348181"/>
              <a:gd name="connsiteX9" fmla="*/ 1103695 w 1732345"/>
              <a:gd name="connsiteY9" fmla="*/ 1148156 h 1348181"/>
              <a:gd name="connsiteX10" fmla="*/ 760795 w 1732345"/>
              <a:gd name="connsiteY10" fmla="*/ 1262456 h 1348181"/>
              <a:gd name="connsiteX11" fmla="*/ 675070 w 1732345"/>
              <a:gd name="connsiteY11" fmla="*/ 1291031 h 1348181"/>
              <a:gd name="connsiteX12" fmla="*/ 589345 w 1732345"/>
              <a:gd name="connsiteY12" fmla="*/ 1348181 h 1348181"/>
              <a:gd name="connsiteX13" fmla="*/ 417895 w 1732345"/>
              <a:gd name="connsiteY13" fmla="*/ 1291031 h 1348181"/>
              <a:gd name="connsiteX14" fmla="*/ 303595 w 1732345"/>
              <a:gd name="connsiteY14" fmla="*/ 1119581 h 1348181"/>
              <a:gd name="connsiteX15" fmla="*/ 246445 w 1732345"/>
              <a:gd name="connsiteY15" fmla="*/ 1005281 h 1348181"/>
              <a:gd name="connsiteX16" fmla="*/ 217870 w 1732345"/>
              <a:gd name="connsiteY16" fmla="*/ 919556 h 1348181"/>
              <a:gd name="connsiteX17" fmla="*/ 160720 w 1732345"/>
              <a:gd name="connsiteY17" fmla="*/ 776681 h 1348181"/>
              <a:gd name="connsiteX18" fmla="*/ 132145 w 1732345"/>
              <a:gd name="connsiteY18" fmla="*/ 576656 h 1348181"/>
              <a:gd name="connsiteX19" fmla="*/ 103570 w 1732345"/>
              <a:gd name="connsiteY19" fmla="*/ 490931 h 1348181"/>
              <a:gd name="connsiteX20" fmla="*/ 17845 w 1732345"/>
              <a:gd name="connsiteY20" fmla="*/ 176606 h 1348181"/>
              <a:gd name="connsiteX21" fmla="*/ 46420 w 1732345"/>
              <a:gd name="connsiteY21" fmla="*/ 33731 h 1348181"/>
              <a:gd name="connsiteX22" fmla="*/ 389320 w 1732345"/>
              <a:gd name="connsiteY22" fmla="*/ 62306 h 1348181"/>
              <a:gd name="connsiteX23" fmla="*/ 560770 w 1732345"/>
              <a:gd name="connsiteY23" fmla="*/ 176606 h 1348181"/>
              <a:gd name="connsiteX24" fmla="*/ 703645 w 1732345"/>
              <a:gd name="connsiteY24" fmla="*/ 148031 h 1348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732345" h="1348181">
                <a:moveTo>
                  <a:pt x="703645" y="148031"/>
                </a:moveTo>
                <a:lnTo>
                  <a:pt x="703645" y="148031"/>
                </a:lnTo>
                <a:cubicBezTo>
                  <a:pt x="884620" y="262331"/>
                  <a:pt x="1060228" y="385607"/>
                  <a:pt x="1246570" y="490931"/>
                </a:cubicBezTo>
                <a:cubicBezTo>
                  <a:pt x="1270496" y="504455"/>
                  <a:pt x="1492395" y="544986"/>
                  <a:pt x="1503745" y="548081"/>
                </a:cubicBezTo>
                <a:cubicBezTo>
                  <a:pt x="1561864" y="563932"/>
                  <a:pt x="1675195" y="605231"/>
                  <a:pt x="1675195" y="605231"/>
                </a:cubicBezTo>
                <a:cubicBezTo>
                  <a:pt x="1694245" y="633806"/>
                  <a:pt x="1732345" y="656613"/>
                  <a:pt x="1732345" y="690956"/>
                </a:cubicBezTo>
                <a:cubicBezTo>
                  <a:pt x="1732345" y="800598"/>
                  <a:pt x="1652180" y="810148"/>
                  <a:pt x="1589470" y="862406"/>
                </a:cubicBezTo>
                <a:cubicBezTo>
                  <a:pt x="1558425" y="888277"/>
                  <a:pt x="1537369" y="925715"/>
                  <a:pt x="1503745" y="948131"/>
                </a:cubicBezTo>
                <a:cubicBezTo>
                  <a:pt x="1478683" y="964839"/>
                  <a:pt x="1444961" y="963236"/>
                  <a:pt x="1418020" y="976706"/>
                </a:cubicBezTo>
                <a:cubicBezTo>
                  <a:pt x="1209332" y="1081050"/>
                  <a:pt x="1492199" y="1018655"/>
                  <a:pt x="1103695" y="1148156"/>
                </a:cubicBezTo>
                <a:lnTo>
                  <a:pt x="760795" y="1262456"/>
                </a:lnTo>
                <a:cubicBezTo>
                  <a:pt x="732220" y="1271981"/>
                  <a:pt x="700132" y="1274323"/>
                  <a:pt x="675070" y="1291031"/>
                </a:cubicBezTo>
                <a:lnTo>
                  <a:pt x="589345" y="1348181"/>
                </a:lnTo>
                <a:cubicBezTo>
                  <a:pt x="532195" y="1329131"/>
                  <a:pt x="464936" y="1328663"/>
                  <a:pt x="417895" y="1291031"/>
                </a:cubicBezTo>
                <a:cubicBezTo>
                  <a:pt x="364260" y="1248123"/>
                  <a:pt x="334312" y="1181015"/>
                  <a:pt x="303595" y="1119581"/>
                </a:cubicBezTo>
                <a:cubicBezTo>
                  <a:pt x="284545" y="1081481"/>
                  <a:pt x="263225" y="1044434"/>
                  <a:pt x="246445" y="1005281"/>
                </a:cubicBezTo>
                <a:cubicBezTo>
                  <a:pt x="234580" y="977596"/>
                  <a:pt x="228446" y="947759"/>
                  <a:pt x="217870" y="919556"/>
                </a:cubicBezTo>
                <a:cubicBezTo>
                  <a:pt x="199860" y="871528"/>
                  <a:pt x="179770" y="824306"/>
                  <a:pt x="160720" y="776681"/>
                </a:cubicBezTo>
                <a:cubicBezTo>
                  <a:pt x="151195" y="710006"/>
                  <a:pt x="145354" y="642700"/>
                  <a:pt x="132145" y="576656"/>
                </a:cubicBezTo>
                <a:cubicBezTo>
                  <a:pt x="126238" y="547120"/>
                  <a:pt x="112225" y="519781"/>
                  <a:pt x="103570" y="490931"/>
                </a:cubicBezTo>
                <a:cubicBezTo>
                  <a:pt x="52616" y="321083"/>
                  <a:pt x="53619" y="319701"/>
                  <a:pt x="17845" y="176606"/>
                </a:cubicBezTo>
                <a:cubicBezTo>
                  <a:pt x="27370" y="128981"/>
                  <a:pt x="0" y="48014"/>
                  <a:pt x="46420" y="33731"/>
                </a:cubicBezTo>
                <a:cubicBezTo>
                  <a:pt x="156044" y="0"/>
                  <a:pt x="278808" y="31608"/>
                  <a:pt x="389320" y="62306"/>
                </a:cubicBezTo>
                <a:cubicBezTo>
                  <a:pt x="455500" y="80689"/>
                  <a:pt x="492084" y="176606"/>
                  <a:pt x="560770" y="176606"/>
                </a:cubicBezTo>
                <a:lnTo>
                  <a:pt x="703645" y="148031"/>
                </a:lnTo>
                <a:close/>
              </a:path>
            </a:pathLst>
          </a:custGeom>
          <a:solidFill>
            <a:srgbClr val="C5D7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1835696" y="3717032"/>
            <a:ext cx="3816424" cy="100811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H="1" flipV="1">
            <a:off x="3635896" y="1435515"/>
            <a:ext cx="2016224" cy="3289629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H="1" flipV="1">
            <a:off x="4283968" y="2492896"/>
            <a:ext cx="1368152" cy="2232248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endCxn id="4" idx="1"/>
          </p:cNvCxnSpPr>
          <p:nvPr/>
        </p:nvCxnSpPr>
        <p:spPr>
          <a:xfrm>
            <a:off x="1907704" y="3717032"/>
            <a:ext cx="2905340" cy="12970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H="1" flipV="1">
            <a:off x="3995936" y="1196752"/>
            <a:ext cx="817108" cy="3817368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4" idx="1"/>
          </p:cNvCxnSpPr>
          <p:nvPr/>
        </p:nvCxnSpPr>
        <p:spPr>
          <a:xfrm flipH="1" flipV="1">
            <a:off x="4283968" y="2492896"/>
            <a:ext cx="529076" cy="2521224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Умножение 23"/>
          <p:cNvSpPr/>
          <p:nvPr/>
        </p:nvSpPr>
        <p:spPr>
          <a:xfrm>
            <a:off x="4788024" y="3429000"/>
            <a:ext cx="360040" cy="36004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/>
          <p:cNvSpPr txBox="1"/>
          <p:nvPr/>
        </p:nvSpPr>
        <p:spPr>
          <a:xfrm>
            <a:off x="2915816" y="486916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/>
              <a:t>Тени нет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Глобальная освещеность</a:t>
            </a:r>
            <a:br>
              <a:rPr lang="ru-RU"/>
            </a:br>
            <a:r>
              <a:rPr lang="ru-RU"/>
              <a:t>(</a:t>
            </a:r>
            <a:r>
              <a:rPr lang="en-US"/>
              <a:t>Global Illumination)</a:t>
            </a:r>
            <a:endParaRPr lang="ru-RU"/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sz="2800"/>
              <a:t>Трассировка лучей учитывает лишь прямую освещенность поверхностей источниками света</a:t>
            </a:r>
          </a:p>
          <a:p>
            <a:pPr lvl="1" eaLnBrk="1" hangingPunct="1"/>
            <a:r>
              <a:rPr lang="ru-RU"/>
              <a:t>В реальности рассеянный свет от освещенных объектов вносит вклад в формирование цвета объектов, расположенных неподалеку</a:t>
            </a:r>
          </a:p>
          <a:p>
            <a:pPr lvl="1" eaLnBrk="1" hangingPunct="1"/>
            <a:r>
              <a:rPr lang="ru-RU"/>
              <a:t>В итоге это приводит к резким теням и к недостаточной освещенности участков сцены, на которые не попадают прямые лучи от источника света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613" y="1628775"/>
            <a:ext cx="6337300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613" y="1628775"/>
            <a:ext cx="6337300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2138" y="1844675"/>
            <a:ext cx="4321175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32138" y="1844675"/>
            <a:ext cx="4321175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235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235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Direct Illumination </a:t>
            </a:r>
            <a:r>
              <a:rPr lang="ru-RU"/>
              <a:t>и </a:t>
            </a:r>
            <a:r>
              <a:rPr lang="en-US"/>
              <a:t>Global Illumination</a:t>
            </a:r>
            <a:endParaRPr lang="ru-RU"/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/>
              <a:t>Алгоритмы расчета глобальной освещенности с некоторым приближением учитывают распределение световой энергии между поверхностями сцены, решая </a:t>
            </a:r>
            <a:r>
              <a:rPr lang="ru-RU" b="1">
                <a:solidFill>
                  <a:schemeClr val="hlink"/>
                </a:solidFill>
              </a:rPr>
              <a:t>уравнение рендеринга</a:t>
            </a:r>
            <a:r>
              <a:rPr lang="ru-RU"/>
              <a:t> с заданной точностью</a:t>
            </a:r>
            <a:endParaRPr lang="ru-RU" b="1">
              <a:solidFill>
                <a:schemeClr val="hlink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ru-RU"/>
              <a:t>В частности, это позволяет учесть вклад диффузной составляющей отраженного света в формирование реалистичного изображения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Уравнение рендеринга (</a:t>
            </a:r>
            <a:r>
              <a:rPr lang="en-US"/>
              <a:t>Rendering Equation)</a:t>
            </a:r>
            <a:endParaRPr lang="ru-RU"/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2800"/>
              <a:t>Данное уравнение теоретически описывает поток световой энергии проходящий через сцену</a:t>
            </a:r>
          </a:p>
          <a:p>
            <a:pPr lvl="1" eaLnBrk="1" hangingPunct="1">
              <a:lnSpc>
                <a:spcPct val="90000"/>
              </a:lnSpc>
            </a:pPr>
            <a:r>
              <a:rPr lang="ru-RU"/>
              <a:t>Основывается на физической природе света и законе сохранения энергии</a:t>
            </a:r>
          </a:p>
          <a:p>
            <a:pPr lvl="1" eaLnBrk="1" hangingPunct="1">
              <a:lnSpc>
                <a:spcPct val="90000"/>
              </a:lnSpc>
            </a:pPr>
            <a:r>
              <a:rPr lang="ru-RU"/>
              <a:t>В данной точке и направлении интенсивность исходящего света равна сумме </a:t>
            </a:r>
            <a:r>
              <a:rPr lang="ru-RU" b="1"/>
              <a:t>испускаемого</a:t>
            </a:r>
            <a:r>
              <a:rPr lang="ru-RU"/>
              <a:t> и </a:t>
            </a:r>
            <a:r>
              <a:rPr lang="ru-RU" b="1"/>
              <a:t>отраженного</a:t>
            </a:r>
            <a:r>
              <a:rPr lang="ru-RU"/>
              <a:t> телом света</a:t>
            </a:r>
          </a:p>
          <a:p>
            <a:pPr lvl="2" eaLnBrk="1" hangingPunct="1">
              <a:lnSpc>
                <a:spcPct val="90000"/>
              </a:lnSpc>
            </a:pPr>
            <a:r>
              <a:rPr lang="ru-RU" sz="2000"/>
              <a:t>Отраженный свет, в свою очередь, - это произведение суммарной интенсивности света, поступающего со всех направлений, коэффициента отражение материала и функции, зависящей от угла поступающего света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Алгоритмы, учитывающие глобальное освещение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Данные алгоритмы являются частными решениями уравнения рендеринга</a:t>
            </a:r>
          </a:p>
          <a:p>
            <a:pPr lvl="1" eaLnBrk="1" hangingPunct="1"/>
            <a:r>
              <a:rPr lang="en-US"/>
              <a:t>Radiocity</a:t>
            </a:r>
            <a:endParaRPr lang="ru-RU"/>
          </a:p>
          <a:p>
            <a:pPr lvl="1" eaLnBrk="1" hangingPunct="1"/>
            <a:r>
              <a:rPr lang="en-US"/>
              <a:t>Photon mapping</a:t>
            </a:r>
          </a:p>
          <a:p>
            <a:pPr lvl="1" eaLnBrk="1" hangingPunct="1"/>
            <a:r>
              <a:rPr lang="en-US"/>
              <a:t>Ambient occlusion</a:t>
            </a:r>
          </a:p>
          <a:p>
            <a:pPr lvl="1" eaLnBrk="1" hangingPunct="1"/>
            <a:endParaRPr lang="ru-RU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Radiocity</a:t>
            </a:r>
            <a:endParaRPr lang="ru-RU"/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Используется для расчета вклада диффузной составляющей света, отраженного от объектов, в освещенность сцены</a:t>
            </a: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6375" y="1125538"/>
            <a:ext cx="6624638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Принцип трассировки лучей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b="1">
                <a:solidFill>
                  <a:schemeClr val="hlink"/>
                </a:solidFill>
              </a:rPr>
              <a:t>Трассировка лучей</a:t>
            </a:r>
            <a:r>
              <a:rPr lang="ru-RU"/>
              <a:t> (</a:t>
            </a:r>
            <a:r>
              <a:rPr lang="en-US"/>
              <a:t>Ray tracing</a:t>
            </a:r>
            <a:r>
              <a:rPr lang="ru-RU"/>
              <a:t>) – алгоритм машинной графики, позволяющий создавать фотореалистичные изображения трехмерных сцен любой сложности</a:t>
            </a:r>
          </a:p>
          <a:p>
            <a:pPr eaLnBrk="1" hangingPunct="1">
              <a:lnSpc>
                <a:spcPct val="90000"/>
              </a:lnSpc>
            </a:pPr>
            <a:r>
              <a:rPr lang="ru-RU"/>
              <a:t>В основе данного метода – моделирование процесса прохождения луча света через трехмерную сцену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Принцип действия </a:t>
            </a:r>
            <a:r>
              <a:rPr lang="en-US"/>
              <a:t>Radiocity</a:t>
            </a:r>
            <a:endParaRPr lang="ru-RU"/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2800"/>
              <a:t>В основе метода лежит упрощение – учитывается лишь диффузный свет</a:t>
            </a:r>
          </a:p>
          <a:p>
            <a:pPr eaLnBrk="1" hangingPunct="1">
              <a:lnSpc>
                <a:spcPct val="90000"/>
              </a:lnSpc>
            </a:pPr>
            <a:r>
              <a:rPr lang="ru-RU" sz="2800"/>
              <a:t>При этом поверхность объектов сцены разбивается на лоскутки </a:t>
            </a:r>
            <a:r>
              <a:rPr lang="en-US" sz="2800"/>
              <a:t>(patches) </a:t>
            </a:r>
            <a:r>
              <a:rPr lang="ru-RU" sz="2800"/>
              <a:t>прямоугольной или треугольной формы</a:t>
            </a:r>
            <a:endParaRPr lang="en-US" sz="2800"/>
          </a:p>
          <a:p>
            <a:pPr eaLnBrk="1" hangingPunct="1">
              <a:lnSpc>
                <a:spcPct val="90000"/>
              </a:lnSpc>
            </a:pPr>
            <a:r>
              <a:rPr lang="ru-RU" sz="2800"/>
              <a:t>В каждый из этих лоскутков осуществляется рендеринг сцены с целью расчета ее освещенности в данной точке</a:t>
            </a:r>
          </a:p>
          <a:p>
            <a:pPr eaLnBrk="1" hangingPunct="1">
              <a:lnSpc>
                <a:spcPct val="90000"/>
              </a:lnSpc>
            </a:pPr>
            <a:r>
              <a:rPr lang="ru-RU" sz="2800"/>
              <a:t>Этот процесс многократно повторяется, распространяя диффузный свет по всей сцене</a:t>
            </a:r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213" y="2205038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213" y="2205038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3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3213" y="2205038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5" name="Picture 1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43213" y="2205038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6" name="Picture 1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43213" y="2205038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8" name="Picture 1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843213" y="2205038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9" name="Picture 1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843213" y="2205038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10" name="Picture 1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843213" y="2205038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11" name="Picture 1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843213" y="2205038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12" name="Picture 2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843213" y="2205038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13" name="Picture 2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843213" y="2205038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8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8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3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338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338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38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8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8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338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338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38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38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38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338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338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38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38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38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338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338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338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38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38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3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0"/>
                                        <p:tgtEl>
                                          <p:spTgt spid="33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0"/>
                                        <p:tgtEl>
                                          <p:spTgt spid="33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000"/>
                                        <p:tgtEl>
                                          <p:spTgt spid="33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338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338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338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Photon mapping</a:t>
            </a:r>
            <a:endParaRPr lang="ru-RU"/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sz="2400"/>
              <a:t>Лучи от камеры и источника света трассируются независимо друг от друга</a:t>
            </a:r>
            <a:endParaRPr lang="en-US" sz="2400"/>
          </a:p>
          <a:p>
            <a:pPr lvl="1" eaLnBrk="1" hangingPunct="1">
              <a:lnSpc>
                <a:spcPct val="80000"/>
              </a:lnSpc>
            </a:pPr>
            <a:r>
              <a:rPr lang="ru-RU" sz="2000"/>
              <a:t>Затем на этапе расчета освещения происходит объединение информации, полученной при трассировке этих лучей</a:t>
            </a:r>
          </a:p>
          <a:p>
            <a:pPr eaLnBrk="1" hangingPunct="1">
              <a:lnSpc>
                <a:spcPct val="80000"/>
              </a:lnSpc>
            </a:pPr>
            <a:r>
              <a:rPr lang="ru-RU" sz="2400"/>
              <a:t>Лучи от источника представляют собой траекторию движения фотонов. При столкновении с поверхностями, фотоны отдают часть своей энергии и отражаются в некотором направлении</a:t>
            </a:r>
          </a:p>
          <a:p>
            <a:pPr lvl="1" eaLnBrk="1" hangingPunct="1">
              <a:lnSpc>
                <a:spcPct val="80000"/>
              </a:lnSpc>
            </a:pPr>
            <a:r>
              <a:rPr lang="ru-RU" sz="2000"/>
              <a:t>Информация о полученной поверхностями энергии сохраняется в кэше, называемом </a:t>
            </a:r>
            <a:r>
              <a:rPr lang="ru-RU" sz="2000" b="1">
                <a:solidFill>
                  <a:schemeClr val="hlink"/>
                </a:solidFill>
              </a:rPr>
              <a:t>фотонной картой</a:t>
            </a:r>
          </a:p>
          <a:p>
            <a:pPr eaLnBrk="1" hangingPunct="1">
              <a:lnSpc>
                <a:spcPct val="80000"/>
              </a:lnSpc>
            </a:pPr>
            <a:r>
              <a:rPr lang="ru-RU" sz="2400"/>
              <a:t>Данный подход позволяет передать каустики (блики), возникающие при прохождении света через прозрачные предметы</a:t>
            </a:r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875" y="2133600"/>
            <a:ext cx="4608513" cy="336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513" y="692150"/>
            <a:ext cx="5715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95513" y="692150"/>
            <a:ext cx="5715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63713" y="1557338"/>
            <a:ext cx="5678487" cy="425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348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348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8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8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348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348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ru-RU"/>
            </a:br>
            <a:r>
              <a:rPr lang="en-US"/>
              <a:t>Ambient occlusion</a:t>
            </a:r>
            <a:endParaRPr lang="ru-RU"/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Метод, позволяющий добавить реализм в сцену с учетом ослабления света, попадающего в данную точку поверхности, из-за преград, находящихся на пути света</a:t>
            </a:r>
          </a:p>
          <a:p>
            <a:pPr eaLnBrk="1" hangingPunct="1"/>
            <a:endParaRPr lang="ru-RU"/>
          </a:p>
        </p:txBody>
      </p:sp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52513"/>
            <a:ext cx="4037013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6988" y="1052513"/>
            <a:ext cx="4037012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1775" y="1052513"/>
            <a:ext cx="4037013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7088" y="1052513"/>
            <a:ext cx="7620000" cy="484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8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84438" y="5935663"/>
            <a:ext cx="4608512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35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58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58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</a:t>
            </a:r>
            <a:r>
              <a:rPr lang="en-US" dirty="0"/>
              <a:t>Ambient Occlusion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Ambient Occlusion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/>
              <a:t>Ambient Occlusion</a:t>
            </a:r>
            <a:endParaRPr lang="ru-RU" dirty="0"/>
          </a:p>
        </p:txBody>
      </p:sp>
      <p:pic>
        <p:nvPicPr>
          <p:cNvPr id="12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/>
          <a:srcRect l="20372" t="11805" r="1965" b="8415"/>
          <a:stretch>
            <a:fillRect/>
          </a:stretch>
        </p:blipFill>
        <p:spPr bwMode="auto">
          <a:xfrm>
            <a:off x="457200" y="2855547"/>
            <a:ext cx="4040188" cy="3164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 l="20372" t="11324" r="485" b="8120"/>
          <a:stretch>
            <a:fillRect/>
          </a:stretch>
        </p:blipFill>
        <p:spPr bwMode="auto">
          <a:xfrm>
            <a:off x="4645025" y="2869418"/>
            <a:ext cx="4041775" cy="3136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Принцип трассировки лучей</a:t>
            </a:r>
          </a:p>
        </p:txBody>
      </p:sp>
      <p:pic>
        <p:nvPicPr>
          <p:cNvPr id="4" name="Содержимое 3" descr="raytrac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71671" y="1935163"/>
            <a:ext cx="6600657" cy="4389437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1"/>
          <p:cNvSpPr>
            <a:spLocks noChangeArrowheads="1"/>
          </p:cNvSpPr>
          <p:nvPr/>
        </p:nvSpPr>
        <p:spPr bwMode="auto">
          <a:xfrm>
            <a:off x="3995738" y="1916113"/>
            <a:ext cx="4968875" cy="38877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0243" name="Freeform 11"/>
          <p:cNvSpPr>
            <a:spLocks/>
          </p:cNvSpPr>
          <p:nvPr/>
        </p:nvSpPr>
        <p:spPr bwMode="auto">
          <a:xfrm>
            <a:off x="1476375" y="3282950"/>
            <a:ext cx="1296988" cy="1549400"/>
          </a:xfrm>
          <a:custGeom>
            <a:avLst/>
            <a:gdLst>
              <a:gd name="T0" fmla="*/ 0 w 817"/>
              <a:gd name="T1" fmla="*/ 1512888 h 976"/>
              <a:gd name="T2" fmla="*/ 1296988 w 817"/>
              <a:gd name="T3" fmla="*/ 0 h 976"/>
              <a:gd name="T4" fmla="*/ 1296988 w 817"/>
              <a:gd name="T5" fmla="*/ 1549400 h 976"/>
              <a:gd name="T6" fmla="*/ 0 w 817"/>
              <a:gd name="T7" fmla="*/ 1512888 h 976"/>
              <a:gd name="T8" fmla="*/ 0 60000 65536"/>
              <a:gd name="T9" fmla="*/ 0 60000 65536"/>
              <a:gd name="T10" fmla="*/ 0 60000 65536"/>
              <a:gd name="T11" fmla="*/ 0 60000 65536"/>
              <a:gd name="T12" fmla="*/ 0 w 817"/>
              <a:gd name="T13" fmla="*/ 0 h 976"/>
              <a:gd name="T14" fmla="*/ 817 w 817"/>
              <a:gd name="T15" fmla="*/ 976 h 9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7" h="976">
                <a:moveTo>
                  <a:pt x="0" y="953"/>
                </a:moveTo>
                <a:lnTo>
                  <a:pt x="817" y="0"/>
                </a:lnTo>
                <a:lnTo>
                  <a:pt x="817" y="976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title"/>
          </p:nvPr>
        </p:nvSpPr>
        <p:spPr>
          <a:xfrm>
            <a:off x="1150938" y="214313"/>
            <a:ext cx="7993062" cy="146208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/>
              <a:t>Оптический процесс прохождения лучей через сцену</a:t>
            </a:r>
          </a:p>
        </p:txBody>
      </p:sp>
      <p:sp>
        <p:nvSpPr>
          <p:cNvPr id="10245" name="AutoShape 7"/>
          <p:cNvSpPr>
            <a:spLocks noChangeArrowheads="1"/>
          </p:cNvSpPr>
          <p:nvPr/>
        </p:nvSpPr>
        <p:spPr bwMode="auto">
          <a:xfrm rot="5400000">
            <a:off x="2881312" y="3175001"/>
            <a:ext cx="2087563" cy="2303462"/>
          </a:xfrm>
          <a:prstGeom prst="parallelogram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0246" name="Oval 8"/>
          <p:cNvSpPr>
            <a:spLocks noChangeArrowheads="1"/>
          </p:cNvSpPr>
          <p:nvPr/>
        </p:nvSpPr>
        <p:spPr bwMode="auto">
          <a:xfrm>
            <a:off x="6013450" y="3570288"/>
            <a:ext cx="1152525" cy="1152525"/>
          </a:xfrm>
          <a:prstGeom prst="ellipse">
            <a:avLst/>
          </a:prstGeom>
          <a:solidFill>
            <a:srgbClr val="87CB6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0247" name="Oval 9"/>
          <p:cNvSpPr>
            <a:spLocks noChangeArrowheads="1"/>
          </p:cNvSpPr>
          <p:nvPr/>
        </p:nvSpPr>
        <p:spPr bwMode="auto">
          <a:xfrm>
            <a:off x="1404938" y="4722813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8202" name="Line 10"/>
          <p:cNvSpPr>
            <a:spLocks noChangeShapeType="1"/>
          </p:cNvSpPr>
          <p:nvPr/>
        </p:nvSpPr>
        <p:spPr bwMode="auto">
          <a:xfrm flipV="1">
            <a:off x="1476375" y="3859213"/>
            <a:ext cx="4608513" cy="936625"/>
          </a:xfrm>
          <a:prstGeom prst="line">
            <a:avLst/>
          </a:prstGeom>
          <a:noFill/>
          <a:ln w="38100">
            <a:solidFill>
              <a:srgbClr val="919E6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0249" name="Freeform 16"/>
          <p:cNvSpPr>
            <a:spLocks/>
          </p:cNvSpPr>
          <p:nvPr/>
        </p:nvSpPr>
        <p:spPr bwMode="auto">
          <a:xfrm>
            <a:off x="1476375" y="4795838"/>
            <a:ext cx="3600450" cy="574675"/>
          </a:xfrm>
          <a:custGeom>
            <a:avLst/>
            <a:gdLst>
              <a:gd name="T0" fmla="*/ 0 w 2268"/>
              <a:gd name="T1" fmla="*/ 0 h 362"/>
              <a:gd name="T2" fmla="*/ 3600450 w 2268"/>
              <a:gd name="T3" fmla="*/ 574675 h 362"/>
              <a:gd name="T4" fmla="*/ 1285875 w 2268"/>
              <a:gd name="T5" fmla="*/ 36512 h 362"/>
              <a:gd name="T6" fmla="*/ 0 w 2268"/>
              <a:gd name="T7" fmla="*/ 0 h 362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362"/>
              <a:gd name="T14" fmla="*/ 2268 w 2268"/>
              <a:gd name="T15" fmla="*/ 362 h 3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362">
                <a:moveTo>
                  <a:pt x="0" y="0"/>
                </a:moveTo>
                <a:lnTo>
                  <a:pt x="2268" y="362"/>
                </a:lnTo>
                <a:lnTo>
                  <a:pt x="810" y="23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0250" name="Freeform 12"/>
          <p:cNvSpPr>
            <a:spLocks/>
          </p:cNvSpPr>
          <p:nvPr/>
        </p:nvSpPr>
        <p:spPr bwMode="auto">
          <a:xfrm>
            <a:off x="1476375" y="3284538"/>
            <a:ext cx="3600450" cy="1512887"/>
          </a:xfrm>
          <a:custGeom>
            <a:avLst/>
            <a:gdLst>
              <a:gd name="T0" fmla="*/ 0 w 2268"/>
              <a:gd name="T1" fmla="*/ 1512887 h 953"/>
              <a:gd name="T2" fmla="*/ 1296987 w 2268"/>
              <a:gd name="T3" fmla="*/ 0 h 953"/>
              <a:gd name="T4" fmla="*/ 3600450 w 2268"/>
              <a:gd name="T5" fmla="*/ 504825 h 953"/>
              <a:gd name="T6" fmla="*/ 0 w 2268"/>
              <a:gd name="T7" fmla="*/ 1512887 h 953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53"/>
              <a:gd name="T14" fmla="*/ 2268 w 2268"/>
              <a:gd name="T15" fmla="*/ 953 h 9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53">
                <a:moveTo>
                  <a:pt x="0" y="953"/>
                </a:moveTo>
                <a:lnTo>
                  <a:pt x="817" y="0"/>
                </a:lnTo>
                <a:lnTo>
                  <a:pt x="2268" y="318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0251" name="Oval 17"/>
          <p:cNvSpPr>
            <a:spLocks noChangeArrowheads="1"/>
          </p:cNvSpPr>
          <p:nvPr/>
        </p:nvSpPr>
        <p:spPr bwMode="auto">
          <a:xfrm>
            <a:off x="4933950" y="2562225"/>
            <a:ext cx="863600" cy="792163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8210" name="Line 18"/>
          <p:cNvSpPr>
            <a:spLocks noChangeShapeType="1"/>
          </p:cNvSpPr>
          <p:nvPr/>
        </p:nvSpPr>
        <p:spPr bwMode="auto">
          <a:xfrm flipH="1" flipV="1">
            <a:off x="5797550" y="3067050"/>
            <a:ext cx="287338" cy="792163"/>
          </a:xfrm>
          <a:prstGeom prst="line">
            <a:avLst/>
          </a:prstGeom>
          <a:noFill/>
          <a:ln w="381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211" name="Line 19"/>
          <p:cNvSpPr>
            <a:spLocks noChangeShapeType="1"/>
          </p:cNvSpPr>
          <p:nvPr/>
        </p:nvSpPr>
        <p:spPr bwMode="auto">
          <a:xfrm flipV="1">
            <a:off x="5797550" y="2636838"/>
            <a:ext cx="1222375" cy="430212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0254" name="AutoShape 20"/>
          <p:cNvSpPr>
            <a:spLocks noChangeArrowheads="1"/>
          </p:cNvSpPr>
          <p:nvPr/>
        </p:nvSpPr>
        <p:spPr bwMode="auto">
          <a:xfrm>
            <a:off x="8172450" y="2492375"/>
            <a:ext cx="595313" cy="649288"/>
          </a:xfrm>
          <a:prstGeom prst="sun">
            <a:avLst>
              <a:gd name="adj" fmla="val 25000"/>
            </a:avLst>
          </a:prstGeom>
          <a:solidFill>
            <a:srgbClr val="99FFCC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8214" name="Oval 22"/>
          <p:cNvSpPr>
            <a:spLocks noChangeArrowheads="1"/>
          </p:cNvSpPr>
          <p:nvPr/>
        </p:nvSpPr>
        <p:spPr bwMode="auto">
          <a:xfrm>
            <a:off x="4356100" y="4148138"/>
            <a:ext cx="119063" cy="122237"/>
          </a:xfrm>
          <a:prstGeom prst="ellipse">
            <a:avLst/>
          </a:prstGeom>
          <a:solidFill>
            <a:srgbClr val="919E6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0256" name="Freeform 15"/>
          <p:cNvSpPr>
            <a:spLocks/>
          </p:cNvSpPr>
          <p:nvPr/>
        </p:nvSpPr>
        <p:spPr bwMode="auto">
          <a:xfrm>
            <a:off x="1476375" y="3787775"/>
            <a:ext cx="3600450" cy="1582738"/>
          </a:xfrm>
          <a:custGeom>
            <a:avLst/>
            <a:gdLst>
              <a:gd name="T0" fmla="*/ 0 w 2268"/>
              <a:gd name="T1" fmla="*/ 1008063 h 997"/>
              <a:gd name="T2" fmla="*/ 3600450 w 2268"/>
              <a:gd name="T3" fmla="*/ 1582738 h 997"/>
              <a:gd name="T4" fmla="*/ 3600450 w 2268"/>
              <a:gd name="T5" fmla="*/ 0 h 997"/>
              <a:gd name="T6" fmla="*/ 0 w 2268"/>
              <a:gd name="T7" fmla="*/ 1008063 h 997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97"/>
              <a:gd name="T14" fmla="*/ 2268 w 2268"/>
              <a:gd name="T15" fmla="*/ 997 h 9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97">
                <a:moveTo>
                  <a:pt x="0" y="635"/>
                </a:moveTo>
                <a:lnTo>
                  <a:pt x="2268" y="997"/>
                </a:lnTo>
                <a:lnTo>
                  <a:pt x="2268" y="0"/>
                </a:lnTo>
                <a:lnTo>
                  <a:pt x="0" y="635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0257" name="Text Box 24"/>
          <p:cNvSpPr txBox="1">
            <a:spLocks noChangeArrowheads="1"/>
          </p:cNvSpPr>
          <p:nvPr/>
        </p:nvSpPr>
        <p:spPr bwMode="auto">
          <a:xfrm>
            <a:off x="6372225" y="5372100"/>
            <a:ext cx="8604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/>
              <a:t>Сцена</a:t>
            </a:r>
          </a:p>
        </p:txBody>
      </p:sp>
      <p:sp>
        <p:nvSpPr>
          <p:cNvPr id="10258" name="Text Box 25"/>
          <p:cNvSpPr txBox="1">
            <a:spLocks noChangeArrowheads="1"/>
          </p:cNvSpPr>
          <p:nvPr/>
        </p:nvSpPr>
        <p:spPr bwMode="auto">
          <a:xfrm>
            <a:off x="0" y="6032500"/>
            <a:ext cx="91440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600"/>
              <a:t>Луч от источника света испытывает множественные отражения и преломления от объектов сцены и, в конечном итоге, пройдя через пиксель воображаемой экранной плоскости, достигает глаза наблюдателя, изменив свой первоначальный цвет</a:t>
            </a:r>
          </a:p>
        </p:txBody>
      </p:sp>
      <p:sp>
        <p:nvSpPr>
          <p:cNvPr id="10259" name="Oval 26"/>
          <p:cNvSpPr>
            <a:spLocks noChangeArrowheads="1"/>
          </p:cNvSpPr>
          <p:nvPr/>
        </p:nvSpPr>
        <p:spPr bwMode="auto">
          <a:xfrm>
            <a:off x="6948488" y="2420938"/>
            <a:ext cx="865187" cy="792162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ru-RU"/>
          </a:p>
        </p:txBody>
      </p:sp>
      <p:sp>
        <p:nvSpPr>
          <p:cNvPr id="8219" name="Line 27"/>
          <p:cNvSpPr>
            <a:spLocks noChangeShapeType="1"/>
          </p:cNvSpPr>
          <p:nvPr/>
        </p:nvSpPr>
        <p:spPr bwMode="auto">
          <a:xfrm>
            <a:off x="7019925" y="2636838"/>
            <a:ext cx="720725" cy="0"/>
          </a:xfrm>
          <a:prstGeom prst="line">
            <a:avLst/>
          </a:prstGeom>
          <a:noFill/>
          <a:ln w="381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220" name="Line 28"/>
          <p:cNvSpPr>
            <a:spLocks noChangeShapeType="1"/>
          </p:cNvSpPr>
          <p:nvPr/>
        </p:nvSpPr>
        <p:spPr bwMode="auto">
          <a:xfrm>
            <a:off x="7740650" y="2636838"/>
            <a:ext cx="647700" cy="144462"/>
          </a:xfrm>
          <a:prstGeom prst="line">
            <a:avLst/>
          </a:prstGeom>
          <a:noFill/>
          <a:ln w="381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000"/>
                                        <p:tgtEl>
                                          <p:spTgt spid="8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000"/>
                                        <p:tgtEl>
                                          <p:spTgt spid="8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30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2" grpId="0" animBg="1"/>
      <p:bldP spid="8210" grpId="0" animBg="1"/>
      <p:bldP spid="8211" grpId="0" animBg="1"/>
      <p:bldP spid="8214" grpId="0" animBg="1"/>
      <p:bldP spid="8219" grpId="0" animBg="1"/>
      <p:bldP spid="82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Обратная трассировка лучей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В действительности используется </a:t>
            </a:r>
            <a:r>
              <a:rPr lang="ru-RU" b="1">
                <a:solidFill>
                  <a:schemeClr val="hlink"/>
                </a:solidFill>
              </a:rPr>
              <a:t>обратная трассировка лучей</a:t>
            </a:r>
          </a:p>
          <a:p>
            <a:pPr lvl="1" eaLnBrk="1" hangingPunct="1"/>
            <a:r>
              <a:rPr lang="ru-RU"/>
              <a:t>Нас интересуют не все лучи сцены, а только те, что попадают в глаз, через плоскость экрана</a:t>
            </a:r>
          </a:p>
          <a:p>
            <a:pPr lvl="1" eaLnBrk="1" hangingPunct="1"/>
            <a:r>
              <a:rPr lang="ru-RU"/>
              <a:t>Прослеживается путь лучей, проходящих из глаза наблюдателя через каждый пиксель экрана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3995738" y="1916113"/>
            <a:ext cx="4968875" cy="360045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2291" name="Freeform 3"/>
          <p:cNvSpPr>
            <a:spLocks/>
          </p:cNvSpPr>
          <p:nvPr/>
        </p:nvSpPr>
        <p:spPr bwMode="auto">
          <a:xfrm>
            <a:off x="1476375" y="3282950"/>
            <a:ext cx="1296988" cy="1549400"/>
          </a:xfrm>
          <a:custGeom>
            <a:avLst/>
            <a:gdLst>
              <a:gd name="T0" fmla="*/ 0 w 817"/>
              <a:gd name="T1" fmla="*/ 1512888 h 976"/>
              <a:gd name="T2" fmla="*/ 1296988 w 817"/>
              <a:gd name="T3" fmla="*/ 0 h 976"/>
              <a:gd name="T4" fmla="*/ 1296988 w 817"/>
              <a:gd name="T5" fmla="*/ 1549400 h 976"/>
              <a:gd name="T6" fmla="*/ 0 w 817"/>
              <a:gd name="T7" fmla="*/ 1512888 h 976"/>
              <a:gd name="T8" fmla="*/ 0 60000 65536"/>
              <a:gd name="T9" fmla="*/ 0 60000 65536"/>
              <a:gd name="T10" fmla="*/ 0 60000 65536"/>
              <a:gd name="T11" fmla="*/ 0 60000 65536"/>
              <a:gd name="T12" fmla="*/ 0 w 817"/>
              <a:gd name="T13" fmla="*/ 0 h 976"/>
              <a:gd name="T14" fmla="*/ 817 w 817"/>
              <a:gd name="T15" fmla="*/ 976 h 9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7" h="976">
                <a:moveTo>
                  <a:pt x="0" y="953"/>
                </a:moveTo>
                <a:lnTo>
                  <a:pt x="817" y="0"/>
                </a:lnTo>
                <a:lnTo>
                  <a:pt x="817" y="976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title"/>
          </p:nvPr>
        </p:nvSpPr>
        <p:spPr>
          <a:xfrm>
            <a:off x="1150938" y="214313"/>
            <a:ext cx="7993062" cy="146208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/>
              <a:t>Оптический процесс прохождения лучей через сцену</a:t>
            </a:r>
          </a:p>
        </p:txBody>
      </p:sp>
      <p:sp>
        <p:nvSpPr>
          <p:cNvPr id="12293" name="AutoShape 5"/>
          <p:cNvSpPr>
            <a:spLocks noChangeArrowheads="1"/>
          </p:cNvSpPr>
          <p:nvPr/>
        </p:nvSpPr>
        <p:spPr bwMode="auto">
          <a:xfrm rot="5400000">
            <a:off x="2881312" y="3175001"/>
            <a:ext cx="2087563" cy="2303462"/>
          </a:xfrm>
          <a:prstGeom prst="parallelogram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2294" name="Oval 6"/>
          <p:cNvSpPr>
            <a:spLocks noChangeArrowheads="1"/>
          </p:cNvSpPr>
          <p:nvPr/>
        </p:nvSpPr>
        <p:spPr bwMode="auto">
          <a:xfrm>
            <a:off x="6013450" y="3570288"/>
            <a:ext cx="1152525" cy="1152525"/>
          </a:xfrm>
          <a:prstGeom prst="ellipse">
            <a:avLst/>
          </a:prstGeom>
          <a:solidFill>
            <a:srgbClr val="87CB6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2295" name="Oval 7"/>
          <p:cNvSpPr>
            <a:spLocks noChangeArrowheads="1"/>
          </p:cNvSpPr>
          <p:nvPr/>
        </p:nvSpPr>
        <p:spPr bwMode="auto">
          <a:xfrm>
            <a:off x="1404938" y="4722813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16" name="Line 8"/>
          <p:cNvSpPr>
            <a:spLocks noChangeShapeType="1"/>
          </p:cNvSpPr>
          <p:nvPr/>
        </p:nvSpPr>
        <p:spPr bwMode="auto">
          <a:xfrm flipV="1">
            <a:off x="1476375" y="3859213"/>
            <a:ext cx="4608513" cy="936625"/>
          </a:xfrm>
          <a:prstGeom prst="line">
            <a:avLst/>
          </a:prstGeom>
          <a:noFill/>
          <a:ln w="38100">
            <a:solidFill>
              <a:srgbClr val="919E6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2297" name="Freeform 9"/>
          <p:cNvSpPr>
            <a:spLocks/>
          </p:cNvSpPr>
          <p:nvPr/>
        </p:nvSpPr>
        <p:spPr bwMode="auto">
          <a:xfrm>
            <a:off x="1476375" y="4795838"/>
            <a:ext cx="3600450" cy="574675"/>
          </a:xfrm>
          <a:custGeom>
            <a:avLst/>
            <a:gdLst>
              <a:gd name="T0" fmla="*/ 0 w 2268"/>
              <a:gd name="T1" fmla="*/ 0 h 362"/>
              <a:gd name="T2" fmla="*/ 3600450 w 2268"/>
              <a:gd name="T3" fmla="*/ 574675 h 362"/>
              <a:gd name="T4" fmla="*/ 1285875 w 2268"/>
              <a:gd name="T5" fmla="*/ 36512 h 362"/>
              <a:gd name="T6" fmla="*/ 0 w 2268"/>
              <a:gd name="T7" fmla="*/ 0 h 362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362"/>
              <a:gd name="T14" fmla="*/ 2268 w 2268"/>
              <a:gd name="T15" fmla="*/ 362 h 3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362">
                <a:moveTo>
                  <a:pt x="0" y="0"/>
                </a:moveTo>
                <a:lnTo>
                  <a:pt x="2268" y="362"/>
                </a:lnTo>
                <a:lnTo>
                  <a:pt x="810" y="23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2298" name="Freeform 10"/>
          <p:cNvSpPr>
            <a:spLocks/>
          </p:cNvSpPr>
          <p:nvPr/>
        </p:nvSpPr>
        <p:spPr bwMode="auto">
          <a:xfrm>
            <a:off x="1476375" y="3284538"/>
            <a:ext cx="3600450" cy="1512887"/>
          </a:xfrm>
          <a:custGeom>
            <a:avLst/>
            <a:gdLst>
              <a:gd name="T0" fmla="*/ 0 w 2268"/>
              <a:gd name="T1" fmla="*/ 1512887 h 953"/>
              <a:gd name="T2" fmla="*/ 1296987 w 2268"/>
              <a:gd name="T3" fmla="*/ 0 h 953"/>
              <a:gd name="T4" fmla="*/ 3600450 w 2268"/>
              <a:gd name="T5" fmla="*/ 504825 h 953"/>
              <a:gd name="T6" fmla="*/ 0 w 2268"/>
              <a:gd name="T7" fmla="*/ 1512887 h 953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53"/>
              <a:gd name="T14" fmla="*/ 2268 w 2268"/>
              <a:gd name="T15" fmla="*/ 953 h 9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53">
                <a:moveTo>
                  <a:pt x="0" y="953"/>
                </a:moveTo>
                <a:lnTo>
                  <a:pt x="817" y="0"/>
                </a:lnTo>
                <a:lnTo>
                  <a:pt x="2268" y="318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299" name="Oval 11"/>
          <p:cNvSpPr>
            <a:spLocks noChangeArrowheads="1"/>
          </p:cNvSpPr>
          <p:nvPr/>
        </p:nvSpPr>
        <p:spPr bwMode="auto">
          <a:xfrm>
            <a:off x="4933950" y="2562225"/>
            <a:ext cx="863600" cy="792163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20" name="Line 12"/>
          <p:cNvSpPr>
            <a:spLocks noChangeShapeType="1"/>
          </p:cNvSpPr>
          <p:nvPr/>
        </p:nvSpPr>
        <p:spPr bwMode="auto">
          <a:xfrm flipH="1" flipV="1">
            <a:off x="5797550" y="3067050"/>
            <a:ext cx="287338" cy="792163"/>
          </a:xfrm>
          <a:prstGeom prst="line">
            <a:avLst/>
          </a:prstGeom>
          <a:noFill/>
          <a:ln w="381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7421" name="Line 13"/>
          <p:cNvSpPr>
            <a:spLocks noChangeShapeType="1"/>
          </p:cNvSpPr>
          <p:nvPr/>
        </p:nvSpPr>
        <p:spPr bwMode="auto">
          <a:xfrm flipV="1">
            <a:off x="5797550" y="2636838"/>
            <a:ext cx="1222375" cy="430212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2302" name="Oval 15"/>
          <p:cNvSpPr>
            <a:spLocks noChangeArrowheads="1"/>
          </p:cNvSpPr>
          <p:nvPr/>
        </p:nvSpPr>
        <p:spPr bwMode="auto">
          <a:xfrm>
            <a:off x="4356100" y="4148138"/>
            <a:ext cx="119063" cy="122237"/>
          </a:xfrm>
          <a:prstGeom prst="ellipse">
            <a:avLst/>
          </a:prstGeom>
          <a:solidFill>
            <a:srgbClr val="919E6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2303" name="Freeform 16"/>
          <p:cNvSpPr>
            <a:spLocks/>
          </p:cNvSpPr>
          <p:nvPr/>
        </p:nvSpPr>
        <p:spPr bwMode="auto">
          <a:xfrm>
            <a:off x="1476375" y="3787775"/>
            <a:ext cx="3600450" cy="1582738"/>
          </a:xfrm>
          <a:custGeom>
            <a:avLst/>
            <a:gdLst>
              <a:gd name="T0" fmla="*/ 0 w 2268"/>
              <a:gd name="T1" fmla="*/ 1008063 h 997"/>
              <a:gd name="T2" fmla="*/ 3600450 w 2268"/>
              <a:gd name="T3" fmla="*/ 1582738 h 997"/>
              <a:gd name="T4" fmla="*/ 3600450 w 2268"/>
              <a:gd name="T5" fmla="*/ 0 h 997"/>
              <a:gd name="T6" fmla="*/ 0 w 2268"/>
              <a:gd name="T7" fmla="*/ 1008063 h 997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97"/>
              <a:gd name="T14" fmla="*/ 2268 w 2268"/>
              <a:gd name="T15" fmla="*/ 997 h 9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97">
                <a:moveTo>
                  <a:pt x="0" y="635"/>
                </a:moveTo>
                <a:lnTo>
                  <a:pt x="2268" y="997"/>
                </a:lnTo>
                <a:lnTo>
                  <a:pt x="2268" y="0"/>
                </a:lnTo>
                <a:lnTo>
                  <a:pt x="0" y="635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304" name="Text Box 17"/>
          <p:cNvSpPr txBox="1">
            <a:spLocks noChangeArrowheads="1"/>
          </p:cNvSpPr>
          <p:nvPr/>
        </p:nvSpPr>
        <p:spPr bwMode="auto">
          <a:xfrm>
            <a:off x="6372225" y="5157788"/>
            <a:ext cx="8604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/>
              <a:t>Сцена</a:t>
            </a:r>
          </a:p>
        </p:txBody>
      </p:sp>
      <p:sp>
        <p:nvSpPr>
          <p:cNvPr id="17426" name="Text Box 18"/>
          <p:cNvSpPr txBox="1">
            <a:spLocks noChangeArrowheads="1"/>
          </p:cNvSpPr>
          <p:nvPr/>
        </p:nvSpPr>
        <p:spPr bwMode="auto">
          <a:xfrm>
            <a:off x="0" y="6032500"/>
            <a:ext cx="91440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600"/>
              <a:t>Вычисляется путь луча, проходящего через заданный пиксель экрана до ближайшей поверхности. Затем из точки пересечения испускаются вторичные лучи – отраженный и преломленный и т.д.</a:t>
            </a:r>
          </a:p>
        </p:txBody>
      </p:sp>
      <p:sp>
        <p:nvSpPr>
          <p:cNvPr id="12306" name="Oval 19"/>
          <p:cNvSpPr>
            <a:spLocks noChangeArrowheads="1"/>
          </p:cNvSpPr>
          <p:nvPr/>
        </p:nvSpPr>
        <p:spPr bwMode="auto">
          <a:xfrm>
            <a:off x="6948488" y="2420938"/>
            <a:ext cx="865187" cy="792162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ru-RU"/>
          </a:p>
        </p:txBody>
      </p:sp>
      <p:sp>
        <p:nvSpPr>
          <p:cNvPr id="17428" name="Line 20"/>
          <p:cNvSpPr>
            <a:spLocks noChangeShapeType="1"/>
          </p:cNvSpPr>
          <p:nvPr/>
        </p:nvSpPr>
        <p:spPr bwMode="auto">
          <a:xfrm>
            <a:off x="7019925" y="2636838"/>
            <a:ext cx="720725" cy="0"/>
          </a:xfrm>
          <a:prstGeom prst="line">
            <a:avLst/>
          </a:prstGeom>
          <a:noFill/>
          <a:ln w="381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7429" name="Line 21"/>
          <p:cNvSpPr>
            <a:spLocks noChangeShapeType="1"/>
          </p:cNvSpPr>
          <p:nvPr/>
        </p:nvSpPr>
        <p:spPr bwMode="auto">
          <a:xfrm>
            <a:off x="7740650" y="2636838"/>
            <a:ext cx="647700" cy="144462"/>
          </a:xfrm>
          <a:prstGeom prst="line">
            <a:avLst/>
          </a:prstGeom>
          <a:noFill/>
          <a:ln w="381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2309" name="AutoShape 14"/>
          <p:cNvSpPr>
            <a:spLocks noChangeArrowheads="1"/>
          </p:cNvSpPr>
          <p:nvPr/>
        </p:nvSpPr>
        <p:spPr bwMode="auto">
          <a:xfrm>
            <a:off x="8172450" y="2492375"/>
            <a:ext cx="660400" cy="720725"/>
          </a:xfrm>
          <a:prstGeom prst="sun">
            <a:avLst>
              <a:gd name="adj" fmla="val 25000"/>
            </a:avLst>
          </a:prstGeom>
          <a:solidFill>
            <a:srgbClr val="99FFCC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34" name="Text Box 26"/>
          <p:cNvSpPr txBox="1">
            <a:spLocks noChangeArrowheads="1"/>
          </p:cNvSpPr>
          <p:nvPr/>
        </p:nvSpPr>
        <p:spPr bwMode="auto">
          <a:xfrm>
            <a:off x="0" y="6032500"/>
            <a:ext cx="923607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600"/>
              <a:t>При достижении определенной глубины процесс трассировки заканчивается.</a:t>
            </a:r>
          </a:p>
          <a:p>
            <a:r>
              <a:rPr lang="ru-RU" sz="1600"/>
              <a:t>Начиная с конечной точки луча рассчитывается цвет и интенсивность лучей в точках столкновения.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174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7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20" grpId="0" animBg="1"/>
      <p:bldP spid="17421" grpId="0" animBg="1"/>
      <p:bldP spid="17426" grpId="0"/>
      <p:bldP spid="17428" grpId="0" animBg="1"/>
      <p:bldP spid="17429" grpId="0" animBg="1"/>
      <p:bldP spid="1743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6484feb55f3f1c2a505f1ac87673c8aaefbd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оток">
  <a:themeElements>
    <a:clrScheme name="Поток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Поток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Поток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Поток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Поток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953</TotalTime>
  <Words>1675</Words>
  <Application>Microsoft Office PowerPoint</Application>
  <PresentationFormat>Экран (4:3)</PresentationFormat>
  <Paragraphs>223</Paragraphs>
  <Slides>53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53</vt:i4>
      </vt:variant>
    </vt:vector>
  </HeadingPairs>
  <TitlesOfParts>
    <vt:vector size="60" baseType="lpstr">
      <vt:lpstr>Calibri</vt:lpstr>
      <vt:lpstr>Constantia</vt:lpstr>
      <vt:lpstr>Tahoma</vt:lpstr>
      <vt:lpstr>Times New Roman</vt:lpstr>
      <vt:lpstr>Wingdings 2</vt:lpstr>
      <vt:lpstr>Поток</vt:lpstr>
      <vt:lpstr>Equation</vt:lpstr>
      <vt:lpstr>Введение в трассировку лучей</vt:lpstr>
      <vt:lpstr>Достоинства и недостатки рендеринга, используемого в OpenGL</vt:lpstr>
      <vt:lpstr>Недостатки</vt:lpstr>
      <vt:lpstr>Презентация PowerPoint</vt:lpstr>
      <vt:lpstr>Принцип трассировки лучей</vt:lpstr>
      <vt:lpstr>Принцип трассировки лучей</vt:lpstr>
      <vt:lpstr>Оптический процесс прохождения лучей через сцену</vt:lpstr>
      <vt:lpstr>Обратная трассировка лучей</vt:lpstr>
      <vt:lpstr>Оптический процесс прохождения лучей через сцену</vt:lpstr>
      <vt:lpstr>Достоинства</vt:lpstr>
      <vt:lpstr>Моделирование оптических эффектов</vt:lpstr>
      <vt:lpstr>Высокая фотореалистичность результата</vt:lpstr>
      <vt:lpstr>Ray-casting</vt:lpstr>
      <vt:lpstr>Принцип работы Ray Casting-а</vt:lpstr>
      <vt:lpstr>Производительность</vt:lpstr>
      <vt:lpstr>Подверженность алиасингу</vt:lpstr>
      <vt:lpstr>Beam tracing</vt:lpstr>
      <vt:lpstr>Cone tracing</vt:lpstr>
      <vt:lpstr>Distributed ray tracing</vt:lpstr>
      <vt:lpstr>Distributed Ray tracing</vt:lpstr>
      <vt:lpstr>Трассировка базовых геометрических примитивов</vt:lpstr>
      <vt:lpstr>Параметрическое уравнение луча</vt:lpstr>
      <vt:lpstr>Уравнение плоскости</vt:lpstr>
      <vt:lpstr>Пересечение луча с плоскостью</vt:lpstr>
      <vt:lpstr>Пересечение луча с базовой сферой</vt:lpstr>
      <vt:lpstr>Пересечение луча с базовой сферой (продолжение)</vt:lpstr>
      <vt:lpstr>Пересечение луча с базовым коническим цилиндром</vt:lpstr>
      <vt:lpstr>Пересечение луча с базовым коническим цилиндром (продолжение)</vt:lpstr>
      <vt:lpstr>Пересечение луча с базовым коническим цилиндром (продолжение)</vt:lpstr>
      <vt:lpstr>Пересечение луча с базовым коническим цилиндром (продолжение)</vt:lpstr>
      <vt:lpstr>Пересечение луча с произвольно трансформированным объектом</vt:lpstr>
      <vt:lpstr>Преимущества данного способа</vt:lpstr>
      <vt:lpstr>Пересечение луча с полигональными сетками</vt:lpstr>
      <vt:lpstr>Пересечение луча с треугольником</vt:lpstr>
      <vt:lpstr>Нахождение точки пересечение луча с плоскостью треугольника</vt:lpstr>
      <vt:lpstr>Определение принадлежности точки внутренней области треугольника</vt:lpstr>
      <vt:lpstr>Интерполяция атрибутов вершин</vt:lpstr>
      <vt:lpstr>Интерполяция атрибутов вершин</vt:lpstr>
      <vt:lpstr>Расчет освещения</vt:lpstr>
      <vt:lpstr>Расчет прямого освещения</vt:lpstr>
      <vt:lpstr>Пример вычисления диффузной составляющей отраженного света</vt:lpstr>
      <vt:lpstr>Отбрасывание теней</vt:lpstr>
      <vt:lpstr>Определение затененности точки</vt:lpstr>
      <vt:lpstr>Презентация PowerPoint</vt:lpstr>
      <vt:lpstr>Глобальная освещеность (Global Illumination)</vt:lpstr>
      <vt:lpstr>Direct Illumination и Global Illumination</vt:lpstr>
      <vt:lpstr>Уравнение рендеринга (Rendering Equation)</vt:lpstr>
      <vt:lpstr>Алгоритмы, учитывающие глобальное освещение</vt:lpstr>
      <vt:lpstr>Radiocity</vt:lpstr>
      <vt:lpstr>Принцип действия Radiocity</vt:lpstr>
      <vt:lpstr>Photon mapping</vt:lpstr>
      <vt:lpstr> Ambient occlusion</vt:lpstr>
      <vt:lpstr>Демонстрация Ambient Occlusion</vt:lpstr>
    </vt:vector>
  </TitlesOfParts>
  <Company>Brainwave team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Aleksey Malov</dc:creator>
  <cp:lastModifiedBy>Alexey Malov</cp:lastModifiedBy>
  <cp:revision>26</cp:revision>
  <dcterms:created xsi:type="dcterms:W3CDTF">2006-12-20T21:30:55Z</dcterms:created>
  <dcterms:modified xsi:type="dcterms:W3CDTF">2022-05-11T17:27:55Z</dcterms:modified>
</cp:coreProperties>
</file>